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77" r:id="rId3"/>
  </p:sldMasterIdLst>
  <p:notesMasterIdLst>
    <p:notesMasterId r:id="rId95"/>
  </p:notesMasterIdLst>
  <p:sldIdLst>
    <p:sldId id="256" r:id="rId4"/>
    <p:sldId id="286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426" r:id="rId92"/>
    <p:sldId id="427" r:id="rId93"/>
    <p:sldId id="428" r:id="rId9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1020">
          <p15:clr>
            <a:srgbClr val="A4A3A4"/>
          </p15:clr>
        </p15:guide>
        <p15:guide id="8" pos="476">
          <p15:clr>
            <a:srgbClr val="A4A3A4"/>
          </p15:clr>
        </p15:guide>
        <p15:guide id="9" pos="5284">
          <p15:clr>
            <a:srgbClr val="A4A3A4"/>
          </p15:clr>
        </p15:guide>
        <p15:guide id="10" pos="2744">
          <p15:clr>
            <a:srgbClr val="A4A3A4"/>
          </p15:clr>
        </p15:guide>
        <p15:guide id="11" pos="3198">
          <p15:clr>
            <a:srgbClr val="A4A3A4"/>
          </p15:clr>
        </p15:guide>
        <p15:guide id="12" pos="33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0090" autoAdjust="0"/>
  </p:normalViewPr>
  <p:slideViewPr>
    <p:cSldViewPr>
      <p:cViewPr varScale="1">
        <p:scale>
          <a:sx n="90" d="100"/>
          <a:sy n="90" d="100"/>
        </p:scale>
        <p:origin x="1760" y="80"/>
      </p:cViewPr>
      <p:guideLst>
        <p:guide orient="horz" pos="2160"/>
        <p:guide orient="horz" pos="436"/>
        <p:guide orient="horz" pos="4020"/>
        <p:guide pos="2880"/>
        <p:guide pos="5511"/>
        <p:guide pos="249"/>
        <p:guide pos="1020"/>
        <p:guide pos="476"/>
        <p:guide pos="5284"/>
        <p:guide pos="2744"/>
        <p:guide pos="3198"/>
        <p:guide pos="33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0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3504-65F3-4599-B69E-DF55507BDEE0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B0CE-FBFE-4FCA-9D99-DC8283BF20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gif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7"/>
          <p:cNvGrpSpPr/>
          <p:nvPr/>
        </p:nvGrpSpPr>
        <p:grpSpPr>
          <a:xfrm>
            <a:off x="285720" y="2000240"/>
            <a:ext cx="8215370" cy="1643074"/>
            <a:chOff x="500034" y="142852"/>
            <a:chExt cx="8215370" cy="500066"/>
          </a:xfrm>
          <a:solidFill>
            <a:schemeClr val="accent4">
              <a:lumMod val="75000"/>
            </a:schemeClr>
          </a:solidFill>
        </p:grpSpPr>
        <p:pic>
          <p:nvPicPr>
            <p:cNvPr id="2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43116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156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8"/>
          <p:cNvGrpSpPr/>
          <p:nvPr/>
        </p:nvGrpSpPr>
        <p:grpSpPr>
          <a:xfrm>
            <a:off x="428596" y="3571876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그룹 16"/>
          <p:cNvGrpSpPr/>
          <p:nvPr/>
        </p:nvGrpSpPr>
        <p:grpSpPr>
          <a:xfrm>
            <a:off x="428596" y="2071678"/>
            <a:ext cx="8072494" cy="71438"/>
            <a:chOff x="357158" y="4357694"/>
            <a:chExt cx="8072494" cy="7143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285728"/>
            <a:ext cx="3143272" cy="1857388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2060" name="Picture 12" descr="F:\images\design\2016.09.12 엣지아이랩 ppt 템플릿\edgeilab_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8" y="274079"/>
            <a:ext cx="1471376" cy="59965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0" y="1268760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733256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엣지아이랩</a:t>
            </a:r>
          </a:p>
        </p:txBody>
      </p:sp>
      <p:pic>
        <p:nvPicPr>
          <p:cNvPr id="2056" name="Picture 8" descr="F:\images\design\2016.09.12 엣지아이랩 ppt 템플릿\MARK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41" y="5940818"/>
            <a:ext cx="652157" cy="3049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2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78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83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85786" y="6429396"/>
            <a:ext cx="1805014" cy="292079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520011"/>
            <a:ext cx="673561" cy="2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235745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2"/>
          </p:nvPr>
        </p:nvSpPr>
        <p:spPr>
          <a:xfrm>
            <a:off x="485804" y="3571876"/>
            <a:ext cx="8229600" cy="235745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57364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041775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966" y="42504"/>
            <a:ext cx="9072594" cy="6786586"/>
          </a:xfrm>
          <a:prstGeom prst="roundRect">
            <a:avLst>
              <a:gd name="adj" fmla="val 1476"/>
            </a:avLst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4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64" y="110567"/>
            <a:ext cx="767209" cy="24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" y="6612396"/>
            <a:ext cx="1249016" cy="14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524000" y="4038600"/>
            <a:ext cx="6400800" cy="184705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r>
              <a:rPr lang="en-US" altLang="ko-KR" dirty="0" smtClean="0"/>
              <a:t>(LED, SWITCH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772400" cy="1470025"/>
          </a:xfrm>
        </p:spPr>
        <p:txBody>
          <a:bodyPr/>
          <a:lstStyle/>
          <a:p>
            <a:r>
              <a:rPr lang="en-US" altLang="ko-KR" dirty="0" err="1" smtClean="0"/>
              <a:t>Gpio</a:t>
            </a:r>
            <a:r>
              <a:rPr lang="ko-KR" altLang="en-US" dirty="0" smtClean="0"/>
              <a:t>를 활용한 예제 및 실습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71600" y="3886200"/>
            <a:ext cx="6400800" cy="1847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None/>
              <a:defRPr sz="1800" u="none" kern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01_LED_02”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719572" y="1412777"/>
            <a:ext cx="7704856" cy="252027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while(1)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(pinLed1</a:t>
            </a:r>
            <a:r>
              <a:rPr lang="en-US" altLang="ko-KR" sz="1400" dirty="0"/>
              <a:t>, HIGH);   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// LED1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HIGH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(pinLed2</a:t>
            </a:r>
            <a:r>
              <a:rPr lang="en-US" altLang="ko-KR" sz="1400" dirty="0"/>
              <a:t>, LOW);    </a:t>
            </a:r>
            <a:r>
              <a:rPr lang="en-US" altLang="ko-KR" sz="1400" dirty="0" smtClean="0"/>
              <a:t>    </a:t>
            </a:r>
            <a:r>
              <a:rPr lang="en-US" altLang="ko-KR" sz="1400" dirty="0"/>
              <a:t>// LED2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delay(1000</a:t>
            </a:r>
            <a:r>
              <a:rPr lang="en-US" altLang="ko-KR" sz="1400" dirty="0"/>
              <a:t>);                      </a:t>
            </a:r>
            <a:r>
              <a:rPr lang="en-US" altLang="ko-KR" sz="1400" dirty="0" smtClean="0"/>
              <a:t>      </a:t>
            </a:r>
            <a:r>
              <a:rPr lang="en-US" altLang="ko-KR" sz="1400" dirty="0"/>
              <a:t>// 1000msec </a:t>
            </a:r>
            <a:r>
              <a:rPr lang="ko-KR" altLang="en-US" sz="1400" dirty="0"/>
              <a:t>지연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(pinLed1</a:t>
            </a:r>
            <a:r>
              <a:rPr lang="en-US" altLang="ko-KR" sz="1400" dirty="0"/>
              <a:t>, LOW</a:t>
            </a:r>
            <a:r>
              <a:rPr lang="en-US" altLang="ko-KR" sz="1400" dirty="0" smtClean="0"/>
              <a:t>);        </a:t>
            </a:r>
            <a:r>
              <a:rPr lang="en-US" altLang="ko-KR" sz="1400" dirty="0"/>
              <a:t>// LED1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(pinLed2</a:t>
            </a:r>
            <a:r>
              <a:rPr lang="en-US" altLang="ko-KR" sz="1400" dirty="0"/>
              <a:t>, HIGH);  </a:t>
            </a:r>
            <a:r>
              <a:rPr lang="en-US" altLang="ko-KR" sz="1400" dirty="0" smtClean="0"/>
              <a:t>     </a:t>
            </a:r>
            <a:r>
              <a:rPr lang="en-US" altLang="ko-KR" sz="1400" dirty="0"/>
              <a:t>// LED2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HIGH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   delay(1000</a:t>
            </a:r>
            <a:r>
              <a:rPr lang="en-US" altLang="ko-KR" sz="1400" dirty="0"/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/>
              <a:t>     return </a:t>
            </a:r>
            <a:r>
              <a:rPr lang="en-US" altLang="ko-KR" sz="1400" dirty="0"/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/>
              <a:t>}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263553"/>
              </p:ext>
            </p:extLst>
          </p:nvPr>
        </p:nvGraphicFramePr>
        <p:xfrm>
          <a:off x="1619250" y="5373216"/>
          <a:ext cx="5762625" cy="5040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altLang="ko-KR" sz="1000" b="1" kern="1100" dirty="0" smtClean="0">
                          <a:solidFill>
                            <a:srgbClr val="00FF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ko-KR" sz="1000" b="1" kern="1100" dirty="0" smtClean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altLang="ko-KR" sz="1000" b="1" kern="1100" dirty="0" smtClean="0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-o 01_LED_02 01_LED_02.c –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lwiringPi</a:t>
                      </a:r>
                      <a:endParaRPr lang="en-US" altLang="ko-KR" sz="1000" b="1" kern="1100" dirty="0" smtClean="0"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 err="1" smtClean="0">
                          <a:solidFill>
                            <a:srgbClr val="00FF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altLang="ko-KR" sz="1000" b="1" dirty="0" smtClean="0">
                          <a:solidFill>
                            <a:srgbClr val="00FF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altLang="ko-KR" sz="1000" b="1" dirty="0" smtClean="0"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./01_LED_02</a:t>
                      </a:r>
                      <a:endParaRPr lang="ko-KR" sz="10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en-US" altLang="ko-KR" dirty="0" smtClean="0"/>
              <a:t>LED 2</a:t>
            </a:r>
            <a:r>
              <a:rPr lang="ko-KR" altLang="en-US" dirty="0" smtClean="0"/>
              <a:t>개가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반전되어 </a:t>
            </a:r>
            <a:r>
              <a:rPr lang="en-US" altLang="ko-KR" dirty="0" smtClean="0"/>
              <a:t>On/Off </a:t>
            </a:r>
            <a:r>
              <a:rPr lang="ko-KR" altLang="en-US" dirty="0"/>
              <a:t>를 반복</a:t>
            </a:r>
            <a:endParaRPr lang="en-US" altLang="ko-KR" dirty="0"/>
          </a:p>
          <a:p>
            <a:pPr lvl="2"/>
            <a:r>
              <a:rPr lang="en-US" altLang="ko-KR" dirty="0"/>
              <a:t>“ctrl + C”</a:t>
            </a:r>
            <a:r>
              <a:rPr lang="ko-KR" altLang="en-US" dirty="0"/>
              <a:t>를 이용하여 종료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 descr="D:\Edge_Embedded\사진들\led 반전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2420888"/>
            <a:ext cx="2879725" cy="321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8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동작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스위치</a:t>
            </a:r>
            <a:r>
              <a:rPr lang="en-US" altLang="ko-KR" dirty="0" smtClean="0"/>
              <a:t>(Switch)</a:t>
            </a:r>
            <a:r>
              <a:rPr lang="ko-KR" altLang="en-US" dirty="0" smtClean="0"/>
              <a:t>는 전원을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하거나 사용하고자 하는 기능의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에 주로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스위치 중</a:t>
            </a:r>
            <a:r>
              <a:rPr lang="en-US" altLang="ko-KR" dirty="0" smtClean="0"/>
              <a:t>, Tact </a:t>
            </a:r>
            <a:r>
              <a:rPr lang="ko-KR" altLang="en-US" dirty="0" smtClean="0"/>
              <a:t>스위치는 누르면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떼면 </a:t>
            </a:r>
            <a:r>
              <a:rPr lang="en-US" altLang="ko-KR" dirty="0" smtClean="0"/>
              <a:t>Off </a:t>
            </a:r>
            <a:r>
              <a:rPr lang="ko-KR" altLang="en-US" dirty="0" smtClean="0"/>
              <a:t>되는 스위치를 말함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 descr="D:\Edge_Embedded\사진들\스위치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60" y="2232976"/>
            <a:ext cx="4805680" cy="239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D:\Edge_Embedded\사진들\택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92" y="4630329"/>
            <a:ext cx="3599815" cy="199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0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동작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SWITCH</a:t>
            </a:r>
            <a:r>
              <a:rPr lang="ko-KR" altLang="en-US" dirty="0" smtClean="0"/>
              <a:t>는 </a:t>
            </a:r>
            <a:r>
              <a:rPr lang="ko-KR" altLang="en-US" dirty="0"/>
              <a:t>핀 </a:t>
            </a:r>
            <a:r>
              <a:rPr lang="en-US" altLang="ko-KR" dirty="0" smtClean="0"/>
              <a:t>29, 30 </a:t>
            </a:r>
            <a:r>
              <a:rPr lang="ko-KR" altLang="en-US" dirty="0"/>
              <a:t>번</a:t>
            </a:r>
            <a:r>
              <a:rPr lang="en-US" altLang="ko-KR" dirty="0"/>
              <a:t>(BCM Mode)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1"/>
            <a:r>
              <a:rPr lang="ko-KR" altLang="en-US" dirty="0" smtClean="0"/>
              <a:t>입</a:t>
            </a:r>
            <a:r>
              <a:rPr lang="ko-KR" altLang="en-US" dirty="0"/>
              <a:t>력</a:t>
            </a:r>
            <a:r>
              <a:rPr lang="ko-KR" altLang="en-US" dirty="0" smtClean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On/Off </a:t>
            </a:r>
            <a:r>
              <a:rPr lang="ko-KR" altLang="en-US" dirty="0" smtClean="0"/>
              <a:t>판단</a:t>
            </a:r>
            <a:endParaRPr lang="en-US" altLang="ko-KR" dirty="0"/>
          </a:p>
          <a:p>
            <a:pPr lvl="2"/>
            <a:r>
              <a:rPr lang="ko-KR" altLang="en-US" dirty="0" smtClean="0"/>
              <a:t>누르면 </a:t>
            </a:r>
            <a:r>
              <a:rPr lang="en-US" altLang="ko-KR" dirty="0" smtClean="0"/>
              <a:t>HIGH(3.3V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ko-KR" altLang="en-US" dirty="0" smtClean="0"/>
              <a:t>떼면 </a:t>
            </a:r>
            <a:r>
              <a:rPr lang="en-US" altLang="ko-KR" dirty="0" smtClean="0"/>
              <a:t>LOW(0V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 descr="D:\Edge_Embedded\사진들\라즈베리파이 센서부분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7"/>
          <a:stretch/>
        </p:blipFill>
        <p:spPr bwMode="auto">
          <a:xfrm>
            <a:off x="827584" y="2834957"/>
            <a:ext cx="3239770" cy="3061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D:\Edge_Embedded\사진들\스위치 GPI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9500"/>
            <a:ext cx="3239770" cy="403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6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</a:t>
            </a:r>
            <a:r>
              <a:rPr lang="ko-KR" altLang="en-US" dirty="0"/>
              <a:t>창에 </a:t>
            </a:r>
            <a:r>
              <a:rPr lang="en-US" altLang="ko-KR" dirty="0"/>
              <a:t>“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en-US" altLang="ko-KR" dirty="0" smtClean="0"/>
              <a:t>02_SWITCH_01.c</a:t>
            </a:r>
            <a:r>
              <a:rPr lang="en-US" altLang="ko-KR" dirty="0"/>
              <a:t>”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 err="1"/>
              <a:t>나노</a:t>
            </a:r>
            <a:r>
              <a:rPr lang="ko-KR" altLang="en-US" dirty="0"/>
              <a:t> 편집기를 이용하여 </a:t>
            </a:r>
            <a:r>
              <a:rPr lang="en-US" altLang="ko-KR" dirty="0" smtClean="0"/>
              <a:t>02_SWITCH_01.c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 smtClean="0"/>
              <a:t>digitalRead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 스위치에 연결된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의 상태를 반복적으로 확인하고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상태가 </a:t>
            </a:r>
            <a:r>
              <a:rPr lang="en-US" altLang="ko-KR" dirty="0" smtClean="0"/>
              <a:t>“HIGH”</a:t>
            </a:r>
            <a:r>
              <a:rPr lang="ko-KR" altLang="en-US" dirty="0" smtClean="0"/>
              <a:t>로 변하면 터미널에 </a:t>
            </a:r>
            <a:r>
              <a:rPr lang="en-US" altLang="ko-KR" dirty="0" smtClean="0"/>
              <a:t>“Pushed”</a:t>
            </a:r>
            <a:r>
              <a:rPr lang="ko-KR" altLang="en-US" dirty="0" smtClean="0"/>
              <a:t>를 출력하는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28094"/>
              </p:ext>
            </p:extLst>
          </p:nvPr>
        </p:nvGraphicFramePr>
        <p:xfrm>
          <a:off x="1619250" y="198884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02_SWITCH_01.c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19572" y="3068960"/>
            <a:ext cx="7704856" cy="331279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// File : 02_SWITCH_01.c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wiringPi.h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pinSwitch</a:t>
            </a:r>
            <a:r>
              <a:rPr lang="en-US" altLang="ko-KR" sz="1400" dirty="0"/>
              <a:t> = 6;                </a:t>
            </a:r>
            <a:r>
              <a:rPr lang="en-US" altLang="ko-KR" sz="1400" dirty="0" smtClean="0"/>
              <a:t>        </a:t>
            </a:r>
            <a:r>
              <a:rPr lang="en-US" altLang="ko-KR" sz="1400" dirty="0"/>
              <a:t>// 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6</a:t>
            </a:r>
            <a:r>
              <a:rPr lang="ko-KR" altLang="en-US" sz="1400" dirty="0"/>
              <a:t>번 핀</a:t>
            </a:r>
            <a:r>
              <a:rPr lang="en-US" altLang="ko-KR" sz="1400" dirty="0"/>
              <a:t>(BCM Mode)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wiringPiSetupGpio</a:t>
            </a:r>
            <a:r>
              <a:rPr lang="en-US" altLang="ko-KR" sz="1400" dirty="0"/>
              <a:t>();                </a:t>
            </a:r>
            <a:r>
              <a:rPr lang="en-US" altLang="ko-KR" sz="1400" dirty="0" smtClean="0"/>
              <a:t>         </a:t>
            </a:r>
            <a:r>
              <a:rPr lang="en-US" altLang="ko-KR" sz="1400" dirty="0"/>
              <a:t>// </a:t>
            </a:r>
            <a:r>
              <a:rPr lang="ko-KR" altLang="en-US" sz="1400" dirty="0"/>
              <a:t>핀 번호를 </a:t>
            </a:r>
            <a:r>
              <a:rPr lang="en-US" altLang="ko-KR" sz="1400" dirty="0"/>
              <a:t>BCM Mode</a:t>
            </a:r>
            <a:r>
              <a:rPr lang="ko-KR" altLang="en-US" sz="1400" dirty="0"/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pinSwitch</a:t>
            </a:r>
            <a:r>
              <a:rPr lang="en-US" altLang="ko-KR" sz="1400" dirty="0"/>
              <a:t>, INPUT);       </a:t>
            </a:r>
            <a:r>
              <a:rPr lang="en-US" altLang="ko-KR" sz="1400" dirty="0" smtClean="0"/>
              <a:t>        </a:t>
            </a:r>
            <a:r>
              <a:rPr lang="en-US" altLang="ko-KR" sz="1400" dirty="0"/>
              <a:t>// SWITCH </a:t>
            </a:r>
            <a:r>
              <a:rPr lang="ko-KR" altLang="en-US" sz="1400" dirty="0"/>
              <a:t>핀을 입력모드로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09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02_SWITCH_01”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719572" y="1484784"/>
            <a:ext cx="7704856" cy="273630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while(1</a:t>
            </a:r>
            <a:r>
              <a:rPr lang="en-US" altLang="ko-KR" sz="1400" dirty="0"/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    if(</a:t>
            </a:r>
            <a:r>
              <a:rPr lang="en-US" altLang="ko-KR" sz="1400" dirty="0" err="1" smtClean="0"/>
              <a:t>digitalRead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pinSwitch</a:t>
            </a:r>
            <a:r>
              <a:rPr lang="en-US" altLang="ko-KR" sz="1400" dirty="0"/>
              <a:t>))               // SWITCH </a:t>
            </a:r>
            <a:r>
              <a:rPr lang="ko-KR" altLang="en-US" sz="1400" dirty="0"/>
              <a:t>핀의 상태를 확인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        </a:t>
            </a:r>
            <a:r>
              <a:rPr lang="en-US" altLang="ko-KR" sz="1400" dirty="0" err="1" smtClean="0"/>
              <a:t>printf</a:t>
            </a:r>
            <a:r>
              <a:rPr lang="en-US" altLang="ko-KR" sz="1400" dirty="0"/>
              <a:t>(“Pushed\n”);              </a:t>
            </a:r>
            <a:r>
              <a:rPr lang="en-US" altLang="ko-KR" sz="1400" dirty="0" smtClean="0"/>
              <a:t>    </a:t>
            </a:r>
            <a:r>
              <a:rPr lang="en-US" altLang="ko-KR" sz="1400" dirty="0"/>
              <a:t>// HIGH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“Pushed” </a:t>
            </a:r>
            <a:r>
              <a:rPr lang="ko-KR" altLang="en-US" sz="1400" dirty="0"/>
              <a:t>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        delay(500</a:t>
            </a:r>
            <a:r>
              <a:rPr lang="en-US" altLang="ko-KR" sz="1400" dirty="0"/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/>
              <a:t>    return </a:t>
            </a:r>
            <a:r>
              <a:rPr lang="en-US" altLang="ko-KR" sz="1400" dirty="0"/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/>
              <a:t>}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68614"/>
              </p:ext>
            </p:extLst>
          </p:nvPr>
        </p:nvGraphicFramePr>
        <p:xfrm>
          <a:off x="1621160" y="5301208"/>
          <a:ext cx="5903168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90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02_SWITCH_01 02_SWITCH_01.c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./02_SWITCH_01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5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스위치를 누르면 터미널 창에 </a:t>
            </a:r>
            <a:r>
              <a:rPr lang="en-US" altLang="ko-KR" dirty="0" smtClean="0"/>
              <a:t>“Pushed”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“ctrl + C”</a:t>
            </a:r>
            <a:r>
              <a:rPr lang="ko-KR" altLang="en-US" dirty="0"/>
              <a:t>를 이용하여 종료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0" y="2348880"/>
            <a:ext cx="5759450" cy="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터미널 창에 </a:t>
            </a:r>
            <a:r>
              <a:rPr lang="en-US" altLang="ko-KR" dirty="0"/>
              <a:t>“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en-US" altLang="ko-KR" dirty="0" smtClean="0"/>
              <a:t>02_SWITCH_02.c</a:t>
            </a:r>
            <a:r>
              <a:rPr lang="en-US" altLang="ko-KR" dirty="0"/>
              <a:t>”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 err="1"/>
              <a:t>나노</a:t>
            </a:r>
            <a:r>
              <a:rPr lang="ko-KR" altLang="en-US" dirty="0"/>
              <a:t> 편집기를 이용하여 </a:t>
            </a:r>
            <a:r>
              <a:rPr lang="en-US" altLang="ko-KR" dirty="0" smtClean="0"/>
              <a:t>02_SWITCH_02.c </a:t>
            </a: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SWITCH 2</a:t>
            </a:r>
            <a:r>
              <a:rPr lang="ko-KR" altLang="en-US" dirty="0" smtClean="0"/>
              <a:t>개 중 임의의 스위치를 눌러 해당 스위치 번호를 출력하는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27699"/>
              </p:ext>
            </p:extLst>
          </p:nvPr>
        </p:nvGraphicFramePr>
        <p:xfrm>
          <a:off x="1619250" y="1916832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02_SWITCH_02.c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19572" y="2852936"/>
            <a:ext cx="7704856" cy="352881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// File : 02_SWITCH_02.c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wiringPi.h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aPinSwitch</a:t>
            </a:r>
            <a:r>
              <a:rPr lang="en-US" altLang="ko-KR" sz="1400" dirty="0"/>
              <a:t>[2] = {6, 5};            </a:t>
            </a:r>
            <a:r>
              <a:rPr lang="en-US" altLang="ko-KR" sz="1400" dirty="0" smtClean="0"/>
              <a:t>  // </a:t>
            </a:r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6,5 </a:t>
            </a:r>
            <a:r>
              <a:rPr lang="ko-KR" altLang="en-US" sz="1400" dirty="0"/>
              <a:t>번 핀을 배열로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wiringPiSetupGpio</a:t>
            </a:r>
            <a:r>
              <a:rPr lang="en-US" altLang="ko-KR" sz="1400" dirty="0"/>
              <a:t>();                    </a:t>
            </a:r>
            <a:r>
              <a:rPr lang="en-US" altLang="ko-KR" sz="1400" dirty="0" smtClean="0"/>
              <a:t>     </a:t>
            </a:r>
            <a:r>
              <a:rPr lang="en-US" altLang="ko-KR" sz="1400" dirty="0"/>
              <a:t>// </a:t>
            </a:r>
            <a:r>
              <a:rPr lang="ko-KR" altLang="en-US" sz="1400" dirty="0"/>
              <a:t>핀 번호를 </a:t>
            </a:r>
            <a:r>
              <a:rPr lang="en-US" altLang="ko-KR" sz="1400" dirty="0"/>
              <a:t>BCM Mode</a:t>
            </a:r>
            <a:r>
              <a:rPr lang="ko-KR" altLang="en-US" sz="1400" dirty="0"/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&lt;2;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{                                                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aPinSwitch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], INPUT);   </a:t>
            </a:r>
            <a:r>
              <a:rPr lang="en-US" altLang="ko-KR" sz="1400" dirty="0" smtClean="0"/>
              <a:t>    </a:t>
            </a:r>
            <a:r>
              <a:rPr lang="en-US" altLang="ko-KR" sz="1400" dirty="0"/>
              <a:t>// SWITCH1~2</a:t>
            </a:r>
            <a:r>
              <a:rPr lang="ko-KR" altLang="en-US" sz="1400" dirty="0"/>
              <a:t>핀을 입력모드로 설정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}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588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(2)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02_SWITCH_02”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19572" y="1484784"/>
            <a:ext cx="7704856" cy="295232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while(1</a:t>
            </a:r>
            <a:r>
              <a:rPr lang="en-US" altLang="ko-KR" sz="1400" dirty="0"/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&lt;2;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    if(</a:t>
            </a:r>
            <a:r>
              <a:rPr lang="en-US" altLang="ko-KR" sz="1400" dirty="0" err="1" smtClean="0"/>
              <a:t>digitalRead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aPinSwitch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]))             </a:t>
            </a:r>
            <a:r>
              <a:rPr lang="en-US" altLang="ko-KR" sz="1400" dirty="0" smtClean="0"/>
              <a:t>  // </a:t>
            </a:r>
            <a:r>
              <a:rPr lang="ko-KR" altLang="en-US" sz="1400" dirty="0"/>
              <a:t>임의의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        </a:t>
            </a:r>
            <a:r>
              <a:rPr lang="en-US" altLang="ko-KR" sz="1400" dirty="0" err="1" smtClean="0"/>
              <a:t>printf</a:t>
            </a:r>
            <a:r>
              <a:rPr lang="en-US" altLang="ko-KR" sz="1400" dirty="0"/>
              <a:t>(“SWITCH[%d] Pushed\n”,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  // </a:t>
            </a:r>
            <a:r>
              <a:rPr lang="ko-KR" altLang="en-US" sz="1400" dirty="0"/>
              <a:t>해당하는 번호와 함께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        delay(500</a:t>
            </a:r>
            <a:r>
              <a:rPr lang="en-US" altLang="ko-KR" sz="1400" dirty="0"/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/>
              <a:t>    return </a:t>
            </a:r>
            <a:r>
              <a:rPr lang="en-US" altLang="ko-KR" sz="1400" dirty="0"/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/>
              <a:t>}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484427"/>
              </p:ext>
            </p:extLst>
          </p:nvPr>
        </p:nvGraphicFramePr>
        <p:xfrm>
          <a:off x="1608609" y="5445224"/>
          <a:ext cx="5926782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926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02_SWITCH_02 02_SWITCH_02.c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./02_SWITCH_02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3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(2)</a:t>
            </a:r>
            <a:endParaRPr lang="en-US" altLang="ko-KR" dirty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를 누르면 터미널 화면에 해당 스위치 번호와 함께 </a:t>
            </a:r>
            <a:r>
              <a:rPr lang="en-US" altLang="ko-KR" dirty="0" smtClean="0"/>
              <a:t>“Pushed”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0" y="2348880"/>
            <a:ext cx="5759450" cy="6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2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02_SWITCH_03.c”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나노</a:t>
            </a:r>
            <a:r>
              <a:rPr lang="ko-KR" altLang="en-US" dirty="0" smtClean="0"/>
              <a:t> </a:t>
            </a:r>
            <a:r>
              <a:rPr lang="ko-KR" altLang="en-US" dirty="0"/>
              <a:t>편집기를 이용하여 </a:t>
            </a:r>
            <a:r>
              <a:rPr lang="en-US" altLang="ko-KR" dirty="0"/>
              <a:t>02_SWITCH_02.c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SWITCH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를 한번 누르면 해당 번호의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손을 떼면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꺼지는 예제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33410"/>
              </p:ext>
            </p:extLst>
          </p:nvPr>
        </p:nvGraphicFramePr>
        <p:xfrm>
          <a:off x="1619250" y="198884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02_SWITCH_03.c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19572" y="3018308"/>
            <a:ext cx="7704856" cy="336344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// File : 02_SWITCH_03.c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wiringPi.h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aPinSwitch</a:t>
            </a:r>
            <a:r>
              <a:rPr lang="en-US" altLang="ko-KR" sz="1400" dirty="0"/>
              <a:t>[2] = {6, 5};           // 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6, 5 </a:t>
            </a:r>
            <a:r>
              <a:rPr lang="ko-KR" altLang="en-US" sz="1400" dirty="0"/>
              <a:t>번 핀을 배열로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aPinLed</a:t>
            </a:r>
            <a:r>
              <a:rPr lang="en-US" altLang="ko-KR" sz="1400" dirty="0"/>
              <a:t>[2] = {21, 20};           // 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21, 20</a:t>
            </a:r>
            <a:r>
              <a:rPr lang="ko-KR" altLang="en-US" sz="1400" dirty="0"/>
              <a:t>번 핀을 배열로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wiringPiSetupGpio</a:t>
            </a:r>
            <a:r>
              <a:rPr lang="en-US" altLang="ko-KR" sz="1400" dirty="0"/>
              <a:t>();                    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핀 번호를 </a:t>
            </a:r>
            <a:r>
              <a:rPr lang="en-US" altLang="ko-KR" sz="1400" dirty="0"/>
              <a:t>BCM Mode</a:t>
            </a:r>
            <a:r>
              <a:rPr lang="ko-KR" altLang="en-US" sz="1400" dirty="0"/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547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9572" y="1340768"/>
            <a:ext cx="7704856" cy="504098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&lt;2;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{      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aPinSwitch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], INPUT);      </a:t>
            </a:r>
            <a:r>
              <a:rPr lang="en-US" altLang="ko-KR" sz="1400" dirty="0" smtClean="0"/>
              <a:t>         // </a:t>
            </a:r>
            <a:r>
              <a:rPr lang="en-US" altLang="ko-KR" sz="1400" dirty="0"/>
              <a:t>SWITCH1~2</a:t>
            </a:r>
            <a:r>
              <a:rPr lang="ko-KR" altLang="en-US" sz="1400" dirty="0"/>
              <a:t>핀을 입력모드로 설정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aPinLed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], OUTPUT);      </a:t>
            </a:r>
            <a:r>
              <a:rPr lang="en-US" altLang="ko-KR" sz="1400" dirty="0" smtClean="0"/>
              <a:t>          // </a:t>
            </a:r>
            <a:r>
              <a:rPr lang="en-US" altLang="ko-KR" sz="1400" dirty="0"/>
              <a:t>LED1~2</a:t>
            </a:r>
            <a:r>
              <a:rPr lang="ko-KR" altLang="en-US" sz="1400" dirty="0"/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} 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while(1</a:t>
            </a:r>
            <a:r>
              <a:rPr lang="en-US" altLang="ko-KR" sz="1400" dirty="0"/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&lt;2;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if(</a:t>
            </a:r>
            <a:r>
              <a:rPr lang="en-US" altLang="ko-KR" sz="1400" dirty="0" err="1" smtClean="0"/>
              <a:t>digitalRead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aPinSwitch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]))     </a:t>
            </a:r>
            <a:r>
              <a:rPr lang="en-US" altLang="ko-KR" sz="1400" dirty="0" smtClean="0"/>
              <a:t>          </a:t>
            </a:r>
            <a:r>
              <a:rPr lang="en-US" altLang="ko-KR" sz="1400" dirty="0"/>
              <a:t>// </a:t>
            </a:r>
            <a:r>
              <a:rPr lang="ko-KR" altLang="en-US" sz="1400" dirty="0"/>
              <a:t>임의의 스위치를 누를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    </a:t>
            </a:r>
            <a:r>
              <a:rPr lang="en-US" altLang="ko-KR" sz="1400" dirty="0" err="1" smtClean="0"/>
              <a:t>digitalWrtie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aPinLed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], HIGH);  </a:t>
            </a:r>
            <a:r>
              <a:rPr lang="en-US" altLang="ko-KR" sz="1400" dirty="0" smtClean="0"/>
              <a:t>      // </a:t>
            </a:r>
            <a:r>
              <a:rPr lang="ko-KR" altLang="en-US" sz="1400" dirty="0"/>
              <a:t>해당 번호 </a:t>
            </a:r>
            <a:r>
              <a:rPr lang="en-US" altLang="ko-KR" sz="1400" dirty="0"/>
              <a:t>LED</a:t>
            </a:r>
            <a:r>
              <a:rPr lang="ko-KR" altLang="en-US" sz="1400" dirty="0"/>
              <a:t>의 상태를 </a:t>
            </a:r>
            <a:r>
              <a:rPr lang="en-US" altLang="ko-KR" sz="1400" dirty="0"/>
              <a:t>HIGH 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else                                                  </a:t>
            </a:r>
            <a:r>
              <a:rPr lang="en-US" altLang="ko-KR" sz="1400" dirty="0"/>
              <a:t>// </a:t>
            </a:r>
            <a:r>
              <a:rPr lang="ko-KR" altLang="en-US" sz="1400" dirty="0"/>
              <a:t>누르지 않을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aPinLed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], LOW);  </a:t>
            </a:r>
            <a:r>
              <a:rPr lang="en-US" altLang="ko-KR" sz="1400" dirty="0" smtClean="0"/>
              <a:t>       // </a:t>
            </a:r>
            <a:r>
              <a:rPr lang="ko-KR" altLang="en-US" sz="1400" dirty="0"/>
              <a:t>해당 번호 </a:t>
            </a:r>
            <a:r>
              <a:rPr lang="en-US" altLang="ko-KR" sz="1400" dirty="0"/>
              <a:t>LED</a:t>
            </a:r>
            <a:r>
              <a:rPr lang="ko-KR" altLang="en-US" sz="1400" dirty="0"/>
              <a:t>의 상태를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    }  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/>
              <a:t>return 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663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</a:t>
            </a:r>
            <a:r>
              <a:rPr lang="en-US" altLang="ko-KR" dirty="0"/>
              <a:t>3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02_SWITCH_03”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SWITCH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되는 것을 확인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8446"/>
              </p:ext>
            </p:extLst>
          </p:nvPr>
        </p:nvGraphicFramePr>
        <p:xfrm>
          <a:off x="1619175" y="1916832"/>
          <a:ext cx="5905649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905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02_SWITCH_03 02_SWITCH_03.c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./02_SWITCH_03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 descr="D:\Edge_Embedded\사진들\스위치 에 따른 L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3004676"/>
            <a:ext cx="2879725" cy="336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9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(4)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ko-KR" altLang="en-US" dirty="0"/>
              <a:t> </a:t>
            </a:r>
            <a:r>
              <a:rPr lang="en-US" altLang="ko-KR" dirty="0" smtClean="0"/>
              <a:t>02_SWITCH_04.c”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나노</a:t>
            </a:r>
            <a:r>
              <a:rPr lang="ko-KR" altLang="en-US" dirty="0" smtClean="0"/>
              <a:t> 편집기를 이용하여 </a:t>
            </a:r>
            <a:r>
              <a:rPr lang="en-US" altLang="ko-KR" dirty="0" smtClean="0"/>
              <a:t>02_SWITCH_04.c </a:t>
            </a:r>
            <a:r>
              <a:rPr lang="ko-KR" altLang="en-US" dirty="0" smtClean="0"/>
              <a:t>파일 생성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Interrup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를 누르면 해당 번호의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켜지고 다시 누르면 꺼지는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4576"/>
              </p:ext>
            </p:extLst>
          </p:nvPr>
        </p:nvGraphicFramePr>
        <p:xfrm>
          <a:off x="1619250" y="198884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02_SWITCH_04.c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19572" y="2996952"/>
            <a:ext cx="7704856" cy="338479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02_SWITCH_04.c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 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 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aPinSwitch</a:t>
            </a:r>
            <a:r>
              <a:rPr lang="en-US" altLang="ko-KR" sz="1400" dirty="0">
                <a:latin typeface="+mj-lt"/>
              </a:rPr>
              <a:t>[2] = {6, 5};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SWITCH</a:t>
            </a:r>
            <a:r>
              <a:rPr lang="ko-KR" altLang="ko-KR" sz="1400" dirty="0">
                <a:latin typeface="+mj-lt"/>
              </a:rPr>
              <a:t>가 연결된</a:t>
            </a:r>
            <a:r>
              <a:rPr lang="en-US" altLang="ko-KR" sz="1400" dirty="0">
                <a:latin typeface="+mj-lt"/>
              </a:rPr>
              <a:t> 6, 5 </a:t>
            </a:r>
            <a:r>
              <a:rPr lang="ko-KR" altLang="ko-KR" sz="1400" dirty="0">
                <a:latin typeface="+mj-lt"/>
              </a:rPr>
              <a:t>번 핀을 배열로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aPinLed</a:t>
            </a:r>
            <a:r>
              <a:rPr lang="en-US" altLang="ko-KR" sz="1400" dirty="0">
                <a:latin typeface="+mj-lt"/>
              </a:rPr>
              <a:t>[2] = {21, 20};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LED</a:t>
            </a:r>
            <a:r>
              <a:rPr lang="ko-KR" altLang="ko-KR" sz="1400" dirty="0">
                <a:latin typeface="+mj-lt"/>
              </a:rPr>
              <a:t>가 연결된</a:t>
            </a:r>
            <a:r>
              <a:rPr lang="en-US" altLang="ko-KR" sz="1400" dirty="0">
                <a:latin typeface="+mj-lt"/>
              </a:rPr>
              <a:t> 21, 20</a:t>
            </a:r>
            <a:r>
              <a:rPr lang="ko-KR" altLang="ko-KR" sz="1400" dirty="0">
                <a:latin typeface="+mj-lt"/>
              </a:rPr>
              <a:t>번 핀을 배열로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 </a:t>
            </a:r>
            <a:endParaRPr lang="ko-KR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ledFlag1 = 0;                          </a:t>
            </a: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ko-KR" sz="1400" dirty="0">
                <a:latin typeface="+mj-lt"/>
              </a:rPr>
              <a:t>인터럽트 함수에서 사용될 변수 </a:t>
            </a:r>
            <a:r>
              <a:rPr lang="ko-KR" altLang="ko-KR" sz="1400" dirty="0" smtClean="0">
                <a:latin typeface="+mj-lt"/>
              </a:rPr>
              <a:t>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ledFlag2 = 0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인터럽트 서비스 루틴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void ledBlink1(void)                     </a:t>
            </a:r>
            <a:r>
              <a:rPr lang="en-US" altLang="ko-KR" sz="1400" dirty="0" smtClean="0">
                <a:latin typeface="+mj-lt"/>
              </a:rPr>
              <a:t>     </a:t>
            </a:r>
            <a:r>
              <a:rPr lang="en-US" altLang="ko-KR" sz="1400" dirty="0">
                <a:latin typeface="+mj-lt"/>
              </a:rPr>
              <a:t>// SWITCH1</a:t>
            </a:r>
            <a:r>
              <a:rPr lang="ko-KR" altLang="en-US" sz="1400" dirty="0">
                <a:latin typeface="+mj-lt"/>
              </a:rPr>
              <a:t>에 사용될 인터럽트 함수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if(ledFlag1 </a:t>
            </a:r>
            <a:r>
              <a:rPr lang="en-US" altLang="ko-KR" sz="1400" dirty="0">
                <a:latin typeface="+mj-lt"/>
              </a:rPr>
              <a:t>== 0)                     </a:t>
            </a:r>
            <a:r>
              <a:rPr lang="en-US" altLang="ko-KR" sz="1400" dirty="0" smtClean="0">
                <a:latin typeface="+mj-lt"/>
              </a:rPr>
              <a:t>     </a:t>
            </a:r>
            <a:r>
              <a:rPr lang="en-US" altLang="ko-KR" sz="1400" dirty="0">
                <a:latin typeface="+mj-lt"/>
              </a:rPr>
              <a:t>// Flag</a:t>
            </a:r>
            <a:r>
              <a:rPr lang="ko-KR" altLang="en-US" sz="1400" dirty="0">
                <a:latin typeface="+mj-lt"/>
              </a:rPr>
              <a:t>가 ‘</a:t>
            </a:r>
            <a:r>
              <a:rPr lang="en-US" altLang="ko-KR" sz="1400" dirty="0">
                <a:latin typeface="+mj-lt"/>
              </a:rPr>
              <a:t>0’</a:t>
            </a:r>
            <a:r>
              <a:rPr lang="ko-KR" altLang="en-US" sz="1400" dirty="0">
                <a:latin typeface="+mj-lt"/>
              </a:rPr>
              <a:t>일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61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(4)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719572" y="1268760"/>
            <a:ext cx="7704856" cy="511299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HIGH);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LED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ledFlag1 </a:t>
            </a:r>
            <a:r>
              <a:rPr lang="en-US" altLang="ko-KR" sz="1400" dirty="0">
                <a:latin typeface="+mj-lt"/>
              </a:rPr>
              <a:t>= 1;                         </a:t>
            </a:r>
            <a:r>
              <a:rPr lang="en-US" altLang="ko-KR" sz="1400" dirty="0" smtClean="0">
                <a:latin typeface="+mj-lt"/>
              </a:rPr>
              <a:t>     // </a:t>
            </a:r>
            <a:r>
              <a:rPr lang="en-US" altLang="ko-KR" sz="1400" dirty="0">
                <a:latin typeface="+mj-lt"/>
              </a:rPr>
              <a:t>Flag</a:t>
            </a:r>
            <a:r>
              <a:rPr lang="ko-KR" altLang="en-US" sz="1400" dirty="0">
                <a:latin typeface="+mj-lt"/>
              </a:rPr>
              <a:t>를 ‘</a:t>
            </a:r>
            <a:r>
              <a:rPr lang="en-US" altLang="ko-KR" sz="1400" dirty="0">
                <a:latin typeface="+mj-lt"/>
              </a:rPr>
              <a:t>1’</a:t>
            </a:r>
            <a:r>
              <a:rPr lang="ko-KR" altLang="en-US" sz="1400" dirty="0">
                <a:latin typeface="+mj-lt"/>
              </a:rPr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else                                            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아닐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LOW);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LED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LOW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ledFlag1 </a:t>
            </a:r>
            <a:r>
              <a:rPr lang="en-US" altLang="ko-KR" sz="1400" dirty="0">
                <a:latin typeface="+mj-lt"/>
              </a:rPr>
              <a:t>= 0;                      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Flag</a:t>
            </a:r>
            <a:r>
              <a:rPr lang="ko-KR" altLang="en-US" sz="1400" dirty="0">
                <a:latin typeface="+mj-lt"/>
              </a:rPr>
              <a:t>를 ‘</a:t>
            </a:r>
            <a:r>
              <a:rPr lang="en-US" altLang="ko-KR" sz="1400" dirty="0">
                <a:latin typeface="+mj-lt"/>
              </a:rPr>
              <a:t>0’</a:t>
            </a:r>
            <a:r>
              <a:rPr lang="ko-KR" altLang="en-US" sz="1400" dirty="0">
                <a:latin typeface="+mj-lt"/>
              </a:rPr>
              <a:t>으로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}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>
                <a:latin typeface="+mj-lt"/>
              </a:rPr>
              <a:t>void ledBlink2(void)                     </a:t>
            </a:r>
            <a:r>
              <a:rPr lang="en-US" altLang="ko-KR" sz="1400" dirty="0" smtClean="0">
                <a:latin typeface="+mj-lt"/>
              </a:rPr>
              <a:t>         // </a:t>
            </a:r>
            <a:r>
              <a:rPr lang="en-US" altLang="ko-KR" sz="1400" dirty="0">
                <a:latin typeface="+mj-lt"/>
              </a:rPr>
              <a:t>SWITCH1</a:t>
            </a:r>
            <a:r>
              <a:rPr lang="ko-KR" altLang="en-US" sz="1400" dirty="0">
                <a:latin typeface="+mj-lt"/>
              </a:rPr>
              <a:t>과 동일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if(ledFlag2 </a:t>
            </a:r>
            <a:r>
              <a:rPr lang="en-US" altLang="ko-KR" sz="1400" dirty="0">
                <a:latin typeface="+mj-lt"/>
              </a:rPr>
              <a:t>== 0)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ledFlag2 </a:t>
            </a:r>
            <a:r>
              <a:rPr lang="en-US" altLang="ko-KR" sz="1400" dirty="0">
                <a:latin typeface="+mj-lt"/>
              </a:rPr>
              <a:t>= 1;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}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else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    ledFlag2 </a:t>
            </a:r>
            <a:r>
              <a:rPr lang="en-US" altLang="ko-KR" sz="1400" dirty="0">
                <a:latin typeface="+mj-lt"/>
              </a:rPr>
              <a:t>= 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6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687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(4)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719572" y="1340768"/>
            <a:ext cx="7704856" cy="504098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 </a:t>
            </a:r>
            <a:r>
              <a:rPr lang="en-US" altLang="ko-KR" sz="1400" dirty="0" smtClean="0">
                <a:latin typeface="+mj-lt"/>
              </a:rPr>
              <a:t>        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for(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=0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&lt;2;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++) </a:t>
            </a:r>
            <a:r>
              <a:rPr lang="en-US" altLang="ko-KR" sz="1400" dirty="0" smtClean="0">
                <a:latin typeface="+mj-lt"/>
              </a:rPr>
              <a:t> 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{                                                          // </a:t>
            </a:r>
            <a:r>
              <a:rPr lang="en-US" altLang="ko-KR" sz="1400" dirty="0">
                <a:latin typeface="+mj-lt"/>
              </a:rPr>
              <a:t>for</a:t>
            </a:r>
            <a:r>
              <a:rPr lang="ko-KR" altLang="en-US" sz="1400" dirty="0">
                <a:latin typeface="+mj-lt"/>
              </a:rPr>
              <a:t>문을 이용해서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], INPUT);     </a:t>
            </a:r>
            <a:r>
              <a:rPr lang="en-US" altLang="ko-KR" sz="1400" dirty="0" smtClean="0">
                <a:latin typeface="+mj-lt"/>
              </a:rPr>
              <a:t>          </a:t>
            </a:r>
            <a:r>
              <a:rPr lang="en-US" altLang="ko-KR" sz="1400" dirty="0">
                <a:latin typeface="+mj-lt"/>
              </a:rPr>
              <a:t>// SWITCH 1~2</a:t>
            </a:r>
            <a:r>
              <a:rPr lang="ko-KR" altLang="en-US" sz="1400" dirty="0">
                <a:latin typeface="+mj-lt"/>
              </a:rPr>
              <a:t>핀을 입력모드로 설정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], OUTPUT);       </a:t>
            </a:r>
            <a:r>
              <a:rPr lang="en-US" altLang="ko-KR" sz="1400" dirty="0" smtClean="0">
                <a:latin typeface="+mj-lt"/>
              </a:rPr>
              <a:t>         // </a:t>
            </a:r>
            <a:r>
              <a:rPr lang="en-US" altLang="ko-KR" sz="1400" dirty="0">
                <a:latin typeface="+mj-lt"/>
              </a:rPr>
              <a:t>LED 1~2</a:t>
            </a:r>
            <a:r>
              <a:rPr lang="ko-KR" altLang="en-US" sz="1400" dirty="0">
                <a:latin typeface="+mj-lt"/>
              </a:rPr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SWITCH1</a:t>
            </a:r>
            <a:r>
              <a:rPr lang="ko-KR" altLang="en-US" sz="1400" dirty="0">
                <a:latin typeface="+mj-lt"/>
              </a:rPr>
              <a:t>의 인터럽트를 설정</a:t>
            </a:r>
            <a:r>
              <a:rPr lang="en-US" altLang="ko-KR" sz="1400" dirty="0">
                <a:latin typeface="+mj-lt"/>
              </a:rPr>
              <a:t>, RISING Mode, ledBlink1 </a:t>
            </a:r>
            <a:r>
              <a:rPr lang="ko-KR" altLang="en-US" sz="1400" dirty="0">
                <a:latin typeface="+mj-lt"/>
              </a:rPr>
              <a:t>함수 호출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wiringPiISR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INT_EDGE_RISING, ledBlink1);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SWITCH2</a:t>
            </a:r>
            <a:r>
              <a:rPr lang="ko-KR" altLang="en-US" sz="1400" dirty="0">
                <a:latin typeface="+mj-lt"/>
              </a:rPr>
              <a:t>의 인터럽트를 설정</a:t>
            </a:r>
            <a:r>
              <a:rPr lang="en-US" altLang="ko-KR" sz="1400" dirty="0">
                <a:latin typeface="+mj-lt"/>
              </a:rPr>
              <a:t>, FALLING Mode, ledBlink2 </a:t>
            </a:r>
            <a:r>
              <a:rPr lang="ko-KR" altLang="en-US" sz="1400" dirty="0">
                <a:latin typeface="+mj-lt"/>
              </a:rPr>
              <a:t>함수 호출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wiringPiISR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INT_EDGE_FALLING, ledBlink2);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38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동작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 smtClean="0"/>
              <a:t>(4)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02_SWITCH_04”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SWITCH</a:t>
            </a:r>
            <a:r>
              <a:rPr lang="ko-KR" altLang="en-US" dirty="0" smtClean="0"/>
              <a:t>를 누르면 같은 번호의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켜지고 다시 누르면 꺼짐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97572"/>
              </p:ext>
            </p:extLst>
          </p:nvPr>
        </p:nvGraphicFramePr>
        <p:xfrm>
          <a:off x="1597496" y="1844824"/>
          <a:ext cx="5905649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905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02_SWITCH_04 02_SWITCH_04.c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./02_SWITCH_04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 descr="D:\Edge_Embedded\사진들\led 반전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12" y="3156570"/>
            <a:ext cx="2879725" cy="321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0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적외선을 이용하여 인체의 움직임을 감지하는 센서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모션이나 동작 인식센서로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저전력에 사용법 간단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화장실의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자동 </a:t>
            </a:r>
            <a:r>
              <a:rPr lang="en-US" altLang="ko-KR" dirty="0" smtClean="0"/>
              <a:t>On/Off,</a:t>
            </a:r>
          </a:p>
          <a:p>
            <a:pPr lvl="1"/>
            <a:r>
              <a:rPr lang="en-US" altLang="ko-KR" dirty="0" smtClean="0"/>
              <a:t>CCTV</a:t>
            </a:r>
            <a:r>
              <a:rPr lang="ko-KR" altLang="en-US" dirty="0" smtClean="0"/>
              <a:t>와 결합하여 움직임이 감지 됐을 때</a:t>
            </a:r>
            <a:r>
              <a:rPr lang="en-US" altLang="ko-KR" dirty="0" smtClean="0"/>
              <a:t>, CCTV </a:t>
            </a:r>
            <a:r>
              <a:rPr lang="ko-KR" altLang="en-US" dirty="0" smtClean="0"/>
              <a:t>촬영 등에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그림 6" descr="D:\Edge_Embedded\사진들\센서등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65912"/>
            <a:ext cx="3789680" cy="175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D:\Edge_Embedded\사진들\PI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864" y="3789039"/>
            <a:ext cx="3689350" cy="250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8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적외선에 민감한 특수물질로 만들어진 두 개의 슬롯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범위 내에 체온을 가진 사물이 지나가면 한 슬롯이 변화를 감지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범위를 벗어나면 반대 현상이 일어나 모션 측정이 일어나는 원리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D:\Edge_Embedded\사진들\pir동작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918" y="2564904"/>
            <a:ext cx="4176164" cy="3529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0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PIR</a:t>
            </a:r>
            <a:r>
              <a:rPr lang="ko-KR" altLang="en-US" dirty="0" smtClean="0"/>
              <a:t>은 핀 </a:t>
            </a:r>
            <a:r>
              <a:rPr lang="en-US" altLang="ko-KR" dirty="0" smtClean="0"/>
              <a:t>24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감지 되지 않은 상태 </a:t>
            </a:r>
            <a:r>
              <a:rPr lang="en-US" altLang="ko-KR" dirty="0" smtClean="0"/>
              <a:t>: HIGH</a:t>
            </a:r>
          </a:p>
          <a:p>
            <a:pPr lvl="1"/>
            <a:r>
              <a:rPr lang="ko-KR" altLang="en-US" dirty="0" smtClean="0"/>
              <a:t>감지 된 상태 </a:t>
            </a:r>
            <a:r>
              <a:rPr lang="en-US" altLang="ko-KR" dirty="0" smtClean="0"/>
              <a:t>: LOW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827584" y="2780928"/>
            <a:ext cx="3239770" cy="3061335"/>
            <a:chOff x="2952115" y="1898332"/>
            <a:chExt cx="3239770" cy="3061335"/>
          </a:xfrm>
        </p:grpSpPr>
        <p:pic>
          <p:nvPicPr>
            <p:cNvPr id="5" name="그림 4" descr="D:\Edge_Embedded\사진들\라즈베리파이 센서부분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2952115" y="1898332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420427" y="3140968"/>
              <a:ext cx="767715" cy="76771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8" name="그림 7" descr="D:\Edge_Embedded\사진들\PIR GP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71657"/>
            <a:ext cx="3239770" cy="407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LED(Light Emitting Diode)</a:t>
            </a:r>
            <a:r>
              <a:rPr lang="ko-KR" altLang="en-US" dirty="0" smtClean="0"/>
              <a:t>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화합물 반도체의 특성을 이용해 전기에너지를 광 에너지로 변환시켜주는 반도체 소자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전류방향이 일정 전극 방향과 일치할 경우 발광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anode(+)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cathode(-) </a:t>
            </a:r>
            <a:r>
              <a:rPr lang="ko-KR" altLang="en-US" dirty="0" smtClean="0"/>
              <a:t>핀 구성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그림 5" descr="D:\Edge_Embedded\사진들\L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" y="3573016"/>
            <a:ext cx="3959860" cy="179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D:\카페관련 게시글\아두이노 카페게시물\le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813" y="3645405"/>
            <a:ext cx="2519680" cy="164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48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03_PIR_01.c”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digitalRead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함수를 이용해 물체가 감지 됐을 때 터미널 창에 </a:t>
            </a:r>
            <a:r>
              <a:rPr lang="en-US" altLang="ko-KR" dirty="0" smtClean="0"/>
              <a:t>“Detected” </a:t>
            </a:r>
            <a:r>
              <a:rPr lang="ko-KR" altLang="en-US" dirty="0" smtClean="0"/>
              <a:t>문구를 출력하는 예제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14661"/>
              </p:ext>
            </p:extLst>
          </p:nvPr>
        </p:nvGraphicFramePr>
        <p:xfrm>
          <a:off x="1619250" y="16288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03_PIR_01.c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708920"/>
            <a:ext cx="7704856" cy="367282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03_PIR_01.c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 = 24;                    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PIR</a:t>
            </a:r>
            <a:r>
              <a:rPr lang="ko-KR" altLang="en-US" sz="1400" dirty="0">
                <a:latin typeface="+mj-lt"/>
              </a:rPr>
              <a:t>이 연결된 </a:t>
            </a:r>
            <a:r>
              <a:rPr lang="en-US" altLang="ko-KR" sz="1400" dirty="0">
                <a:latin typeface="+mj-lt"/>
              </a:rPr>
              <a:t>24 </a:t>
            </a:r>
            <a:r>
              <a:rPr lang="ko-KR" altLang="en-US" sz="1400" dirty="0">
                <a:latin typeface="+mj-lt"/>
              </a:rPr>
              <a:t>번 핀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, INPUT</a:t>
            </a:r>
            <a:r>
              <a:rPr lang="en-US" altLang="ko-KR" sz="1400" dirty="0" smtClean="0">
                <a:latin typeface="+mj-lt"/>
              </a:rPr>
              <a:t>);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7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03_PIR_01”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244827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    if</a:t>
            </a:r>
            <a:r>
              <a:rPr lang="en-US" altLang="ko-KR" sz="1400" dirty="0">
                <a:latin typeface="+mj-lt"/>
              </a:rPr>
              <a:t>(!</a:t>
            </a:r>
            <a:r>
              <a:rPr lang="en-US" altLang="ko-KR" sz="1400" dirty="0" err="1">
                <a:latin typeface="+mj-lt"/>
              </a:rPr>
              <a:t>digitalRead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))                   // </a:t>
            </a:r>
            <a:r>
              <a:rPr lang="ko-KR" altLang="en-US" sz="1400" dirty="0">
                <a:latin typeface="+mj-lt"/>
              </a:rPr>
              <a:t>동작 인식이 될 경우</a:t>
            </a:r>
            <a:r>
              <a:rPr lang="en-US" altLang="ko-KR" sz="1400" dirty="0">
                <a:latin typeface="+mj-lt"/>
              </a:rPr>
              <a:t>, LOW </a:t>
            </a:r>
            <a:r>
              <a:rPr lang="ko-KR" altLang="en-US" sz="1400" dirty="0">
                <a:latin typeface="+mj-lt"/>
              </a:rPr>
              <a:t>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printf</a:t>
            </a:r>
            <a:r>
              <a:rPr lang="en-US" altLang="ko-KR" sz="1400" dirty="0">
                <a:latin typeface="+mj-lt"/>
              </a:rPr>
              <a:t>(“Detected\n”);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        delay(500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sz="1400" dirty="0">
                <a:latin typeface="+mj-lt"/>
              </a:rPr>
              <a:t>}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885181"/>
              </p:ext>
            </p:extLst>
          </p:nvPr>
        </p:nvGraphicFramePr>
        <p:xfrm>
          <a:off x="1619250" y="4941168"/>
          <a:ext cx="5762625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6355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03_PIR_01 03_PIR_01.c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6355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./03_PIR_01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1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PIR </a:t>
            </a:r>
            <a:r>
              <a:rPr lang="ko-KR" altLang="en-US" dirty="0" smtClean="0"/>
              <a:t>근처에서 사람의 움직임을 감지하면 </a:t>
            </a:r>
            <a:r>
              <a:rPr lang="en-US" altLang="ko-KR" dirty="0" smtClean="0"/>
              <a:t>“Detected” </a:t>
            </a:r>
            <a:r>
              <a:rPr lang="ko-KR" altLang="en-US" dirty="0" smtClean="0"/>
              <a:t>문구 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2275" y="2962910"/>
            <a:ext cx="5759450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터미널 창에 </a:t>
            </a:r>
            <a:r>
              <a:rPr lang="en-US" altLang="ko-KR" dirty="0"/>
              <a:t>“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en-US" altLang="ko-KR" dirty="0" smtClean="0"/>
              <a:t>03_PIR_02.c</a:t>
            </a:r>
            <a:r>
              <a:rPr lang="en-US" altLang="ko-KR" dirty="0"/>
              <a:t>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LED 2</a:t>
            </a:r>
            <a:r>
              <a:rPr lang="ko-KR" altLang="en-US" dirty="0" smtClean="0"/>
              <a:t>개를 이용하여 평상시에는 </a:t>
            </a:r>
            <a:r>
              <a:rPr lang="en-US" altLang="ko-KR" dirty="0" smtClean="0"/>
              <a:t>LED 1</a:t>
            </a:r>
            <a:r>
              <a:rPr lang="ko-KR" altLang="en-US" dirty="0" smtClean="0"/>
              <a:t>이 켜져 있다가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 감지가 일어나면 </a:t>
            </a:r>
            <a:r>
              <a:rPr lang="en-US" altLang="ko-KR" dirty="0" smtClean="0"/>
              <a:t>LED1</a:t>
            </a:r>
            <a:r>
              <a:rPr lang="ko-KR" altLang="en-US" dirty="0" smtClean="0"/>
              <a:t>이 꺼지고 </a:t>
            </a:r>
            <a:r>
              <a:rPr lang="en-US" altLang="ko-KR" dirty="0" smtClean="0"/>
              <a:t>LED2</a:t>
            </a:r>
            <a:r>
              <a:rPr lang="ko-KR" altLang="en-US" dirty="0" smtClean="0"/>
              <a:t>가 켜지는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3688"/>
              </p:ext>
            </p:extLst>
          </p:nvPr>
        </p:nvGraphicFramePr>
        <p:xfrm>
          <a:off x="1619250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03_PIR_02.c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19572" y="2708920"/>
            <a:ext cx="7704856" cy="367282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03_PIR_02.c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 = 24;                   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aPinLed</a:t>
            </a:r>
            <a:r>
              <a:rPr lang="en-US" altLang="ko-KR" sz="1400" dirty="0">
                <a:latin typeface="+mj-lt"/>
              </a:rPr>
              <a:t>[2] = {21, 20};       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, INPUT);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;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19572" y="1340768"/>
            <a:ext cx="7704856" cy="504098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for(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=0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&lt;2;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if</a:t>
            </a:r>
            <a:r>
              <a:rPr lang="en-US" altLang="ko-KR" sz="1400" dirty="0">
                <a:latin typeface="+mj-lt"/>
              </a:rPr>
              <a:t>(!</a:t>
            </a:r>
            <a:r>
              <a:rPr lang="en-US" altLang="ko-KR" sz="1400" dirty="0" err="1">
                <a:latin typeface="+mj-lt"/>
              </a:rPr>
              <a:t>digitalRead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))                       </a:t>
            </a:r>
            <a:r>
              <a:rPr lang="en-US" altLang="ko-KR" sz="1400" dirty="0" smtClean="0">
                <a:latin typeface="+mj-lt"/>
              </a:rPr>
              <a:t>     // </a:t>
            </a:r>
            <a:r>
              <a:rPr lang="ko-KR" altLang="en-US" sz="1400" dirty="0">
                <a:latin typeface="+mj-lt"/>
              </a:rPr>
              <a:t>동작 인식할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HIGH);    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LED2</a:t>
            </a:r>
            <a:r>
              <a:rPr lang="ko-KR" altLang="en-US" sz="1400" dirty="0">
                <a:latin typeface="+mj-lt"/>
              </a:rPr>
              <a:t>핀의 상태를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else                                                   // </a:t>
            </a:r>
            <a:r>
              <a:rPr lang="ko-KR" altLang="en-US" sz="1400" dirty="0">
                <a:latin typeface="+mj-lt"/>
              </a:rPr>
              <a:t>동작 인식 하지 않을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HIGH</a:t>
            </a:r>
            <a:r>
              <a:rPr lang="en-US" altLang="ko-KR" sz="1400" dirty="0" smtClean="0">
                <a:latin typeface="+mj-lt"/>
              </a:rPr>
              <a:t>);            // </a:t>
            </a:r>
            <a:r>
              <a:rPr lang="en-US" altLang="ko-KR" sz="1400" dirty="0">
                <a:latin typeface="+mj-lt"/>
              </a:rPr>
              <a:t>LED1 </a:t>
            </a:r>
            <a:r>
              <a:rPr lang="ko-KR" altLang="en-US" sz="1400" dirty="0">
                <a:latin typeface="+mj-lt"/>
              </a:rPr>
              <a:t>핀의 상태를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aPinLed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    delay(500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11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03_PIR_02”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PIR </a:t>
            </a:r>
            <a:r>
              <a:rPr lang="ko-KR" altLang="en-US" dirty="0" smtClean="0"/>
              <a:t>근처에서 사람의 움직임을 감지하면 </a:t>
            </a:r>
            <a:r>
              <a:rPr lang="en-US" altLang="ko-KR" dirty="0" smtClean="0"/>
              <a:t>LED 2</a:t>
            </a:r>
            <a:r>
              <a:rPr lang="ko-KR" altLang="en-US" dirty="0" smtClean="0"/>
              <a:t>개가 반전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79696"/>
              </p:ext>
            </p:extLst>
          </p:nvPr>
        </p:nvGraphicFramePr>
        <p:xfrm>
          <a:off x="1619250" y="1988840"/>
          <a:ext cx="5762625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03_PIR_02 03_PIR_02.c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./03_PIR_02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/>
          <a:stretch/>
        </p:blipFill>
        <p:spPr bwMode="auto">
          <a:xfrm>
            <a:off x="3203922" y="3140969"/>
            <a:ext cx="2736156" cy="324078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926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모터란 전기에너지를 기계에너지로 바꾸는 동력 기계장치를 말함</a:t>
            </a:r>
            <a:endParaRPr lang="en-US" altLang="ko-KR" dirty="0"/>
          </a:p>
          <a:p>
            <a:pPr lvl="1"/>
            <a:r>
              <a:rPr lang="ko-KR" altLang="en-US" dirty="0" smtClean="0"/>
              <a:t>전력을 받아 회전하고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축에 회전력을 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</a:t>
            </a:r>
            <a:r>
              <a:rPr lang="ko-KR" altLang="en-US" dirty="0" smtClean="0"/>
              <a:t>모터는 직류전원으로 동작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외부의 고정된 부분에 고정자를 영구자석으로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회전자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전기자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코일을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회전체에 흐르는 전류의 방향을 전환하여 발생하는 자기장과 자력의 반발력을 이용하여 회전력을 얻음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구동장치에 비해 가볍고 구조가 간단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</a:t>
            </a:r>
            <a:r>
              <a:rPr lang="ko-KR" altLang="en-US" dirty="0" smtClean="0"/>
              <a:t>모터는 양방향으로 동작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전류의 방향에 따라 회전방향 변경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회전속도는 코일에 흐르는 전류와 정비례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D:\Edge_Embedded\사진들\d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52346"/>
            <a:ext cx="3200400" cy="227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D:\Edge_Embedded\사진들\모터 동작원리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52345"/>
            <a:ext cx="3117592" cy="2272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8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TB6552FNG </a:t>
            </a:r>
            <a:r>
              <a:rPr lang="ko-KR" altLang="en-US" dirty="0" smtClean="0"/>
              <a:t>칩에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모터의 </a:t>
            </a:r>
            <a:r>
              <a:rPr lang="en-US" altLang="ko-KR" dirty="0" smtClean="0"/>
              <a:t>Positive, Negative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모터용 드라이버 </a:t>
            </a:r>
            <a:r>
              <a:rPr lang="en-US" altLang="ko-KR" dirty="0" smtClean="0"/>
              <a:t>IC, PWM </a:t>
            </a:r>
            <a:r>
              <a:rPr lang="ko-KR" altLang="en-US" dirty="0" smtClean="0"/>
              <a:t>구동 방식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 </a:t>
            </a:r>
            <a:r>
              <a:rPr lang="ko-KR" altLang="en-US" dirty="0" smtClean="0"/>
              <a:t>핀을 이용해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회전 속도 조절 및 동작 여부 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92275" y="2992363"/>
            <a:ext cx="575945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모터는 핀 </a:t>
            </a:r>
            <a:r>
              <a:rPr lang="en-US" altLang="ko-KR" dirty="0" smtClean="0"/>
              <a:t>4, 12, 25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04 : Positive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25 : Negative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12 : Enable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D:\Edge_Embedded\사진들\DC 모터 GPI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2538095"/>
            <a:ext cx="4679950" cy="38436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635199" y="3040653"/>
            <a:ext cx="3239770" cy="3061335"/>
            <a:chOff x="611560" y="2060848"/>
            <a:chExt cx="3239770" cy="3061335"/>
          </a:xfrm>
        </p:grpSpPr>
        <p:pic>
          <p:nvPicPr>
            <p:cNvPr id="5" name="그림 4" descr="D:\Edge_Embedded\사진들\라즈베리파이 센서부분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611560" y="2060848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1800280" y="4180161"/>
              <a:ext cx="862330" cy="9315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27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04_DCMOTOR_01.c”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en-US" altLang="ko-KR" dirty="0" smtClean="0"/>
              <a:t>DC</a:t>
            </a:r>
            <a:r>
              <a:rPr lang="ko-KR" altLang="en-US" dirty="0" smtClean="0"/>
              <a:t>모터를 </a:t>
            </a:r>
            <a:r>
              <a:rPr lang="ko-KR" altLang="en-US" dirty="0" err="1" smtClean="0"/>
              <a:t>정방향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순으로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초마다 작동하는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399910"/>
              </p:ext>
            </p:extLst>
          </p:nvPr>
        </p:nvGraphicFramePr>
        <p:xfrm>
          <a:off x="1612007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04_DCMOTOR_01.c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708920"/>
            <a:ext cx="7704856" cy="3672829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04_DCMOTOR_01.c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 = 12;   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DC Motor Enable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 = 4;  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DC Motor Positive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 = 25;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DC Motor Negative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OUTPUT</a:t>
            </a:r>
            <a:r>
              <a:rPr lang="en-US" altLang="ko-KR" sz="1400" dirty="0" smtClean="0">
                <a:latin typeface="+mj-lt"/>
              </a:rPr>
              <a:t>);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6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제어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LED</a:t>
            </a:r>
            <a:r>
              <a:rPr lang="ko-KR" altLang="en-US" dirty="0" smtClean="0"/>
              <a:t>는 핀 </a:t>
            </a:r>
            <a:r>
              <a:rPr lang="en-US" altLang="ko-KR" dirty="0" smtClean="0"/>
              <a:t>21, 22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와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값에 따라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HIGH(3.3V)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LOW(0V)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899592" y="2594700"/>
            <a:ext cx="3239770" cy="3061335"/>
            <a:chOff x="2952115" y="1898332"/>
            <a:chExt cx="3239770" cy="3061335"/>
          </a:xfrm>
        </p:grpSpPr>
        <p:pic>
          <p:nvPicPr>
            <p:cNvPr id="8" name="그림 7" descr="D:\Edge_Embedded\사진들\라즈베리파이 센서부분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2952115" y="1898332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760862" y="2572891"/>
              <a:ext cx="301625" cy="6032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D:\Edge_Embedded\사진들\LED GPI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85429"/>
            <a:ext cx="3239770" cy="407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7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268760"/>
            <a:ext cx="7704856" cy="518457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// </a:t>
            </a:r>
            <a:r>
              <a:rPr lang="ko-KR" altLang="en-US" sz="1400" dirty="0" err="1">
                <a:latin typeface="+mj-lt"/>
              </a:rPr>
              <a:t>정방향</a:t>
            </a:r>
            <a:r>
              <a:rPr lang="ko-KR" altLang="en-US" sz="1400" dirty="0">
                <a:latin typeface="+mj-lt"/>
              </a:rPr>
              <a:t> 회전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HIGH);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Positive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HIGH </a:t>
            </a:r>
            <a:r>
              <a:rPr lang="ko-KR" altLang="en-US" sz="1400" dirty="0">
                <a:latin typeface="+mj-lt"/>
              </a:rPr>
              <a:t>상태로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LOW);      </a:t>
            </a:r>
            <a:r>
              <a:rPr lang="en-US" altLang="ko-KR" sz="1400" dirty="0" smtClean="0">
                <a:latin typeface="+mj-lt"/>
              </a:rPr>
              <a:t> //  </a:t>
            </a:r>
            <a:r>
              <a:rPr lang="en-US" altLang="ko-KR" sz="1400" dirty="0">
                <a:latin typeface="+mj-lt"/>
              </a:rPr>
              <a:t>Negative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LOW </a:t>
            </a:r>
            <a:r>
              <a:rPr lang="ko-KR" altLang="en-US" sz="1400" dirty="0">
                <a:latin typeface="+mj-lt"/>
              </a:rPr>
              <a:t>상태로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// </a:t>
            </a:r>
            <a:r>
              <a:rPr lang="ko-KR" altLang="en-US" sz="1400" dirty="0">
                <a:latin typeface="+mj-lt"/>
              </a:rPr>
              <a:t>정지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// </a:t>
            </a:r>
            <a:r>
              <a:rPr lang="ko-KR" altLang="en-US" sz="1400" dirty="0">
                <a:latin typeface="+mj-lt"/>
              </a:rPr>
              <a:t>역방향 회전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LOW);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Positive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LOW </a:t>
            </a:r>
            <a:r>
              <a:rPr lang="ko-KR" altLang="en-US" sz="1400" dirty="0">
                <a:latin typeface="+mj-lt"/>
              </a:rPr>
              <a:t>상태로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HIGH);     </a:t>
            </a:r>
            <a:r>
              <a:rPr lang="en-US" altLang="ko-KR" sz="1400" dirty="0" smtClean="0">
                <a:latin typeface="+mj-lt"/>
              </a:rPr>
              <a:t> //  </a:t>
            </a:r>
            <a:r>
              <a:rPr lang="en-US" altLang="ko-KR" sz="1400" dirty="0">
                <a:latin typeface="+mj-lt"/>
              </a:rPr>
              <a:t>Negative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상태로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// </a:t>
            </a:r>
            <a:r>
              <a:rPr lang="ko-KR" altLang="en-US" sz="1400" dirty="0">
                <a:latin typeface="+mj-lt"/>
              </a:rPr>
              <a:t>정지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1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 smtClean="0"/>
              <a:t>GCC </a:t>
            </a:r>
            <a:r>
              <a:rPr lang="ko-KR" altLang="en-US" dirty="0" smtClean="0"/>
              <a:t>컴파일러를 사용하여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04_DCMOTOR_01” </a:t>
            </a:r>
            <a:r>
              <a:rPr lang="ko-KR" altLang="en-US" dirty="0" smtClean="0"/>
              <a:t>파일 실행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marL="457200" lvl="1" indent="0">
              <a:lnSpc>
                <a:spcPct val="125000"/>
              </a:lnSpc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결과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DC </a:t>
            </a:r>
            <a:r>
              <a:rPr lang="ko-KR" altLang="en-US" dirty="0" smtClean="0"/>
              <a:t>모터가 </a:t>
            </a:r>
            <a:r>
              <a:rPr lang="ko-KR" altLang="en-US" dirty="0" err="1" smtClean="0"/>
              <a:t>정방향</a:t>
            </a:r>
            <a:r>
              <a:rPr lang="ko-KR" altLang="en-US" dirty="0" smtClean="0"/>
              <a:t> 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역방향 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순으로 동작 반복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41185"/>
              </p:ext>
            </p:extLst>
          </p:nvPr>
        </p:nvGraphicFramePr>
        <p:xfrm>
          <a:off x="1639838" y="1946548"/>
          <a:ext cx="5762625" cy="457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pi@raspberryPi</a:t>
                      </a:r>
                      <a:r>
                        <a:rPr lang="en-US" altLang="ko-KR" sz="1000" b="1" kern="1100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:</a:t>
                      </a:r>
                      <a:r>
                        <a:rPr lang="en-US" altLang="ko-KR" sz="1000" b="1" kern="1100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~/Example $ 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gcc</a:t>
                      </a:r>
                      <a:r>
                        <a:rPr lang="en-US" altLang="ko-KR" sz="1000" b="1" kern="1100" dirty="0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 -o 04_DCMOTOR_01 04_DCMOTOR_01.c         –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lwiringPi</a:t>
                      </a:r>
                      <a:endParaRPr lang="ko-KR" altLang="ko-KR" sz="1100" b="1" kern="1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r>
                        <a:rPr lang="en-US" altLang="ko-KR" sz="10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   </a:t>
                      </a:r>
                      <a:r>
                        <a:rPr lang="en-US" altLang="ko-KR" sz="1000" b="1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pi@raspberryPi</a:t>
                      </a:r>
                      <a:r>
                        <a:rPr lang="en-US" altLang="ko-KR" sz="10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: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</a:rPr>
                        <a:t>~/Example $ </a:t>
                      </a:r>
                      <a:r>
                        <a:rPr lang="en-US" altLang="ko-KR" sz="1000" b="1" dirty="0" smtClean="0">
                          <a:effectLst/>
                          <a:latin typeface="Courier New"/>
                          <a:ea typeface="+mn-ea"/>
                        </a:rPr>
                        <a:t>./04_DCMOTOR_01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 rot="5400000">
            <a:off x="2976563" y="3380300"/>
            <a:ext cx="3190873" cy="285623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320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04_DCMOTOR_02.c”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버튼을 이용하여 </a:t>
            </a:r>
            <a:r>
              <a:rPr lang="en-US" altLang="ko-KR" dirty="0" smtClean="0"/>
              <a:t>SWITCH 1</a:t>
            </a:r>
            <a:r>
              <a:rPr lang="ko-KR" altLang="en-US" dirty="0" smtClean="0"/>
              <a:t>을 누르면 회전</a:t>
            </a:r>
            <a:r>
              <a:rPr lang="en-US" altLang="ko-KR" dirty="0" smtClean="0"/>
              <a:t>, SWITCH 2</a:t>
            </a:r>
            <a:r>
              <a:rPr lang="ko-KR" altLang="en-US" dirty="0" smtClean="0"/>
              <a:t>를 누르면 정지 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10913"/>
              </p:ext>
            </p:extLst>
          </p:nvPr>
        </p:nvGraphicFramePr>
        <p:xfrm>
          <a:off x="1612007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04_DCMOTOR_02.c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636912"/>
            <a:ext cx="7704856" cy="374483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04_DCMOTOR_02.c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 = 12;  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DC Motor Enable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 = 4;   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DC Motor Positive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 = 25;              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en-US" altLang="ko-KR" sz="1400" dirty="0">
                <a:latin typeface="+mj-lt"/>
              </a:rPr>
              <a:t>DC Motor Negative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aPinSwitch</a:t>
            </a:r>
            <a:r>
              <a:rPr lang="en-US" altLang="ko-KR" sz="1400" dirty="0">
                <a:latin typeface="+mj-lt"/>
              </a:rPr>
              <a:t>[2] = {6, 5};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SWITCH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</a:t>
            </a: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OUTPUT</a:t>
            </a:r>
            <a:r>
              <a:rPr lang="en-US" altLang="ko-KR" sz="1400" dirty="0" smtClean="0">
                <a:latin typeface="+mj-lt"/>
              </a:rPr>
              <a:t>);                    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50409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for(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=0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&lt;2;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], INPUT);       // SWITCH </a:t>
            </a:r>
            <a:r>
              <a:rPr lang="ko-KR" altLang="en-US" sz="1400" dirty="0">
                <a:latin typeface="+mj-lt"/>
              </a:rPr>
              <a:t>입력모드로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if(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[0]))           // </a:t>
            </a:r>
            <a:r>
              <a:rPr lang="en-US" altLang="ko-KR" sz="1400" dirty="0">
                <a:latin typeface="+mj-lt"/>
              </a:rPr>
              <a:t>SWITCH1</a:t>
            </a:r>
            <a:r>
              <a:rPr lang="ko-KR" altLang="en-US" sz="1400" dirty="0">
                <a:latin typeface="+mj-lt"/>
              </a:rPr>
              <a:t>번 누르면 회전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else </a:t>
            </a:r>
            <a:r>
              <a:rPr lang="en-US" altLang="ko-KR" sz="1400" dirty="0">
                <a:latin typeface="+mj-lt"/>
              </a:rPr>
              <a:t>if(</a:t>
            </a:r>
            <a:r>
              <a:rPr lang="en-US" altLang="ko-KR" sz="1400" dirty="0" err="1">
                <a:latin typeface="+mj-lt"/>
              </a:rPr>
              <a:t>digitalRead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aPinSwitch</a:t>
            </a:r>
            <a:r>
              <a:rPr lang="en-US" altLang="ko-KR" sz="1400" dirty="0">
                <a:latin typeface="+mj-lt"/>
              </a:rPr>
              <a:t>[1])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SWITCH2</a:t>
            </a:r>
            <a:r>
              <a:rPr lang="ko-KR" altLang="en-US" sz="1400" dirty="0">
                <a:latin typeface="+mj-lt"/>
              </a:rPr>
              <a:t>번 누르면 정지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5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04_DCMOTOR_02”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SWITCH 1</a:t>
            </a:r>
            <a:r>
              <a:rPr lang="ko-KR" altLang="en-US" dirty="0" smtClean="0"/>
              <a:t>을 누르면 회전</a:t>
            </a:r>
            <a:r>
              <a:rPr lang="en-US" altLang="ko-KR" dirty="0" smtClean="0"/>
              <a:t>, SWITCH 2</a:t>
            </a:r>
            <a:r>
              <a:rPr lang="ko-KR" altLang="en-US" dirty="0" smtClean="0"/>
              <a:t>를 누르면 정지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34298"/>
              </p:ext>
            </p:extLst>
          </p:nvPr>
        </p:nvGraphicFramePr>
        <p:xfrm>
          <a:off x="1619250" y="1988840"/>
          <a:ext cx="5762625" cy="5029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pi@raspberryPi</a:t>
                      </a:r>
                      <a:r>
                        <a:rPr lang="en-US" altLang="ko-KR" sz="1100" b="1" kern="1100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:</a:t>
                      </a:r>
                      <a:r>
                        <a:rPr lang="en-US" altLang="ko-KR" sz="1100" b="1" kern="1100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~/Example $ 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gcc</a:t>
                      </a:r>
                      <a:r>
                        <a:rPr lang="en-US" altLang="ko-KR" sz="1100" b="1" kern="1100" dirty="0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 -o 04_DCMOTOR_02 04_DCMOTOR_02.c          –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lwiringPi</a:t>
                      </a:r>
                      <a:endParaRPr lang="ko-KR" altLang="ko-KR" sz="1400" b="1" kern="1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r>
                        <a:rPr lang="en-US" altLang="ko-KR" sz="11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  </a:t>
                      </a:r>
                      <a:r>
                        <a:rPr lang="en-US" altLang="ko-KR" sz="1100" b="1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pi@raspberryPi</a:t>
                      </a:r>
                      <a:r>
                        <a:rPr lang="en-US" altLang="ko-KR" sz="11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:</a:t>
                      </a:r>
                      <a:r>
                        <a:rPr lang="en-US" altLang="ko-KR" sz="1100" b="1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</a:rPr>
                        <a:t>~/Example $ </a:t>
                      </a:r>
                      <a:r>
                        <a:rPr lang="en-US" altLang="ko-KR" sz="1100" b="1" dirty="0" smtClean="0">
                          <a:effectLst/>
                          <a:latin typeface="Courier New"/>
                          <a:ea typeface="+mn-ea"/>
                        </a:rPr>
                        <a:t>./04_DCMOTOR_02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 rot="5400000">
            <a:off x="2947685" y="3333750"/>
            <a:ext cx="3239770" cy="285623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31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(3)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04_DCMOTOR_03.c”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인터럽트를 이용하여 </a:t>
            </a:r>
            <a:r>
              <a:rPr lang="en-US" altLang="ko-KR" dirty="0" smtClean="0"/>
              <a:t>SWITCH 1</a:t>
            </a:r>
            <a:r>
              <a:rPr lang="ko-KR" altLang="en-US" dirty="0" smtClean="0"/>
              <a:t>을 눌렀을 때</a:t>
            </a:r>
            <a:r>
              <a:rPr lang="en-US" altLang="ko-KR" dirty="0" smtClean="0"/>
              <a:t>(Rising)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 SWITCH 2</a:t>
            </a:r>
            <a:r>
              <a:rPr lang="ko-KR" altLang="en-US" dirty="0" smtClean="0"/>
              <a:t>를 눌렀다 떼면</a:t>
            </a:r>
            <a:r>
              <a:rPr lang="en-US" altLang="ko-KR" dirty="0" smtClean="0"/>
              <a:t>(Falling) </a:t>
            </a:r>
            <a:r>
              <a:rPr lang="ko-KR" altLang="en-US" dirty="0" smtClean="0"/>
              <a:t>정지 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58069"/>
              </p:ext>
            </p:extLst>
          </p:nvPr>
        </p:nvGraphicFramePr>
        <p:xfrm>
          <a:off x="1612007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04_DCMOTOR_03.c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636912"/>
            <a:ext cx="7704856" cy="3744838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04_DCMOTOR_03.c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 = 12;      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DC Motor Enable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 = 4;      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DC Motor Positive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 = 25;   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DC Motor Negative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aPinSwitch</a:t>
            </a:r>
            <a:r>
              <a:rPr lang="en-US" altLang="ko-KR" sz="1400" dirty="0">
                <a:latin typeface="+mj-lt"/>
              </a:rPr>
              <a:t>[2] = {6, 5};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SWITCH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인터럽트 서비스 루틴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void </a:t>
            </a:r>
            <a:r>
              <a:rPr lang="en-US" altLang="ko-KR" sz="1400" dirty="0" err="1">
                <a:latin typeface="+mj-lt"/>
              </a:rPr>
              <a:t>motorSpin</a:t>
            </a:r>
            <a:r>
              <a:rPr lang="en-US" altLang="ko-KR" sz="1400" dirty="0">
                <a:latin typeface="+mj-lt"/>
              </a:rPr>
              <a:t>(void)                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DC Motor</a:t>
            </a:r>
            <a:r>
              <a:rPr lang="ko-KR" altLang="en-US" sz="1400" dirty="0">
                <a:latin typeface="+mj-lt"/>
              </a:rPr>
              <a:t>를 오른쪽으로 회전시키는 함수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HIGH);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1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(3)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268760"/>
            <a:ext cx="7704856" cy="518457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void </a:t>
            </a:r>
            <a:r>
              <a:rPr lang="en-US" altLang="ko-KR" sz="1400" dirty="0" err="1">
                <a:latin typeface="+mj-lt"/>
              </a:rPr>
              <a:t>motorStop</a:t>
            </a:r>
            <a:r>
              <a:rPr lang="en-US" altLang="ko-KR" sz="1400" dirty="0">
                <a:latin typeface="+mj-lt"/>
              </a:rPr>
              <a:t>(void)                   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DC Motor</a:t>
            </a:r>
            <a:r>
              <a:rPr lang="ko-KR" altLang="en-US" sz="1400" dirty="0">
                <a:latin typeface="+mj-lt"/>
              </a:rPr>
              <a:t>를 정지시키는 함수 정의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}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OUTPUT);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for(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=0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&lt;2;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], INPUT);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SWITCH1</a:t>
            </a:r>
            <a:r>
              <a:rPr lang="ko-KR" altLang="en-US" sz="1400" dirty="0">
                <a:latin typeface="+mj-lt"/>
              </a:rPr>
              <a:t>을 누를 경우</a:t>
            </a:r>
            <a:r>
              <a:rPr lang="en-US" altLang="ko-KR" sz="1400" dirty="0">
                <a:latin typeface="+mj-lt"/>
              </a:rPr>
              <a:t>, RISING Mode, </a:t>
            </a:r>
            <a:r>
              <a:rPr lang="en-US" altLang="ko-KR" sz="1400" dirty="0" err="1">
                <a:latin typeface="+mj-lt"/>
              </a:rPr>
              <a:t>motorSpin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함수 호출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wiringPiISR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[0</a:t>
            </a:r>
            <a:r>
              <a:rPr lang="en-US" altLang="ko-KR" sz="1400" dirty="0">
                <a:latin typeface="+mj-lt"/>
              </a:rPr>
              <a:t>], INT_EDGE_RISING, </a:t>
            </a:r>
            <a:r>
              <a:rPr lang="en-US" altLang="ko-KR" sz="1400" dirty="0" err="1">
                <a:latin typeface="+mj-lt"/>
              </a:rPr>
              <a:t>motorSpin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SWITCH2</a:t>
            </a:r>
            <a:r>
              <a:rPr lang="ko-KR" altLang="en-US" sz="1400" dirty="0">
                <a:latin typeface="+mj-lt"/>
              </a:rPr>
              <a:t>을 누를 경우</a:t>
            </a:r>
            <a:r>
              <a:rPr lang="en-US" altLang="ko-KR" sz="1400" dirty="0">
                <a:latin typeface="+mj-lt"/>
              </a:rPr>
              <a:t>, FALLING Mode, </a:t>
            </a:r>
            <a:r>
              <a:rPr lang="en-US" altLang="ko-KR" sz="1400" dirty="0" err="1">
                <a:latin typeface="+mj-lt"/>
              </a:rPr>
              <a:t>motorStop</a:t>
            </a:r>
            <a:r>
              <a:rPr lang="ko-KR" altLang="en-US" sz="1400" dirty="0">
                <a:latin typeface="+mj-lt"/>
              </a:rPr>
              <a:t>함수 호출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wiringPiISR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aPinSwitch</a:t>
            </a:r>
            <a:r>
              <a:rPr lang="en-US" altLang="ko-KR" sz="1400" dirty="0" smtClean="0">
                <a:latin typeface="+mj-lt"/>
              </a:rPr>
              <a:t>[1</a:t>
            </a:r>
            <a:r>
              <a:rPr lang="en-US" altLang="ko-KR" sz="1400" dirty="0">
                <a:latin typeface="+mj-lt"/>
              </a:rPr>
              <a:t>], INT_EDGE_FALLING, </a:t>
            </a:r>
            <a:r>
              <a:rPr lang="en-US" altLang="ko-KR" sz="1400" dirty="0" err="1">
                <a:latin typeface="+mj-lt"/>
              </a:rPr>
              <a:t>motorStop</a:t>
            </a:r>
            <a:r>
              <a:rPr lang="en-US" altLang="ko-KR" sz="1400" dirty="0" smtClean="0">
                <a:latin typeface="+mj-lt"/>
              </a:rPr>
              <a:t>);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81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(3)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04_DCMOTOR_03”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412776"/>
            <a:ext cx="7704856" cy="129614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39520"/>
              </p:ext>
            </p:extLst>
          </p:nvPr>
        </p:nvGraphicFramePr>
        <p:xfrm>
          <a:off x="1619250" y="4221088"/>
          <a:ext cx="5762625" cy="5029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pi@raspberryPi</a:t>
                      </a:r>
                      <a:r>
                        <a:rPr lang="en-US" altLang="ko-KR" sz="1100" b="1" kern="1100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:</a:t>
                      </a:r>
                      <a:r>
                        <a:rPr lang="en-US" altLang="ko-KR" sz="1100" b="1" kern="1100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~/Example $ 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gcc</a:t>
                      </a:r>
                      <a:r>
                        <a:rPr lang="en-US" altLang="ko-KR" sz="1100" b="1" kern="1100" dirty="0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 -o 04_DCMOTOR_03 04_DCMOTOR_03.c          –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lwiringPi</a:t>
                      </a:r>
                      <a:endParaRPr lang="ko-KR" altLang="ko-KR" sz="1400" b="1" kern="1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r>
                        <a:rPr lang="en-US" altLang="ko-KR" sz="11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  </a:t>
                      </a:r>
                      <a:r>
                        <a:rPr lang="en-US" altLang="ko-KR" sz="1100" b="1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pi@raspberryPi</a:t>
                      </a:r>
                      <a:r>
                        <a:rPr lang="en-US" altLang="ko-KR" sz="11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:</a:t>
                      </a:r>
                      <a:r>
                        <a:rPr lang="en-US" altLang="ko-KR" sz="1100" b="1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</a:rPr>
                        <a:t>~/Example $ </a:t>
                      </a:r>
                      <a:r>
                        <a:rPr lang="en-US" altLang="ko-KR" sz="1100" b="1" dirty="0" smtClean="0">
                          <a:effectLst/>
                          <a:latin typeface="Courier New"/>
                          <a:ea typeface="+mn-ea"/>
                        </a:rPr>
                        <a:t>./04_DCMOTOR_03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0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DC MOTOR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(3)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SWITCH 1</a:t>
            </a:r>
            <a:r>
              <a:rPr lang="ko-KR" altLang="en-US" dirty="0" smtClean="0"/>
              <a:t>을 눌렀을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인터럽트가 발생하여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SWITCH 2</a:t>
            </a:r>
            <a:r>
              <a:rPr lang="ko-KR" altLang="en-US" dirty="0" smtClean="0"/>
              <a:t>를 눌렀다 뗐을 때</a:t>
            </a:r>
            <a:r>
              <a:rPr lang="en-US" altLang="ko-KR" dirty="0" smtClean="0"/>
              <a:t>, DC </a:t>
            </a:r>
            <a:r>
              <a:rPr lang="ko-KR" altLang="en-US" dirty="0" smtClean="0"/>
              <a:t>모터 정지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 rot="5400000">
            <a:off x="2952115" y="2612658"/>
            <a:ext cx="3239770" cy="285623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6328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초음파란 인간이 들을 수 있는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가청 영역</a:t>
            </a:r>
            <a:r>
              <a:rPr lang="en-US" altLang="ko-KR" dirty="0" smtClean="0"/>
              <a:t>, 20~20kHz) </a:t>
            </a:r>
            <a:r>
              <a:rPr lang="ko-KR" altLang="en-US" dirty="0" smtClean="0"/>
              <a:t>보다 높은 음파를 말함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주파수가 높고 파장이 짧아 강한 진동이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비파괴검사 기기 및 세척기 등 많은 분야에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초음파 센서는 </a:t>
            </a:r>
            <a:r>
              <a:rPr lang="en-US" altLang="ko-KR" dirty="0" smtClean="0"/>
              <a:t>Trigger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Echo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Trigger</a:t>
            </a:r>
            <a:r>
              <a:rPr lang="ko-KR" altLang="en-US" dirty="0" smtClean="0"/>
              <a:t>는 초음파를 발생시켜 송신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Echo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Trigger</a:t>
            </a:r>
            <a:r>
              <a:rPr lang="ko-KR" altLang="en-US" dirty="0" smtClean="0"/>
              <a:t>에서 발생한 초음파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수신의 시간차이를 이용하여 물체와의 거리를 계산하는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주파수가 높은 만큼 파장이 짧아 거리 방향의 분해력이 우수하고 정밀도가 높음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 descr="D:\Edge_Embedded\사진들\초음파 센서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51020"/>
            <a:ext cx="3008630" cy="18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D:\Edge_Embedded\사진들\초음파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64330"/>
            <a:ext cx="3895725" cy="221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5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동작 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Example”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Example </a:t>
            </a:r>
            <a:r>
              <a:rPr lang="ko-KR" altLang="en-US" dirty="0" smtClean="0"/>
              <a:t>디렉터리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“cd Example”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디렉터리 이동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01_LED_01.c”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나노</a:t>
            </a:r>
            <a:r>
              <a:rPr lang="ko-KR" altLang="en-US" dirty="0" smtClean="0"/>
              <a:t> 편집기를 이용하여 </a:t>
            </a:r>
            <a:r>
              <a:rPr lang="en-US" altLang="ko-KR" dirty="0" smtClean="0"/>
              <a:t>01_LED_01.c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12190"/>
              </p:ext>
            </p:extLst>
          </p:nvPr>
        </p:nvGraphicFramePr>
        <p:xfrm>
          <a:off x="1619672" y="1916832"/>
          <a:ext cx="5762625" cy="28803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45720" marR="4572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dirty="0" smtClean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dirty="0" smtClean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</a:t>
                      </a:r>
                      <a:r>
                        <a:rPr lang="en-US" sz="1000" baseline="0" dirty="0" smtClean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-US" sz="10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ko-KR" sz="1000" kern="11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mkdir</a:t>
                      </a:r>
                      <a:r>
                        <a:rPr lang="en-US" altLang="ko-KR" sz="1000" kern="11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Example</a:t>
                      </a:r>
                      <a:endParaRPr lang="ko-KR" altLang="ko-KR" sz="1000" kern="1100" dirty="0" smtClean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69463"/>
              </p:ext>
            </p:extLst>
          </p:nvPr>
        </p:nvGraphicFramePr>
        <p:xfrm>
          <a:off x="1619250" y="3645024"/>
          <a:ext cx="5762625" cy="28803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45720" marR="4572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endParaRPr lang="ko-KR" sz="1100" dirty="0">
                        <a:solidFill>
                          <a:schemeClr val="accent1"/>
                        </a:solidFill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55826"/>
              </p:ext>
            </p:extLst>
          </p:nvPr>
        </p:nvGraphicFramePr>
        <p:xfrm>
          <a:off x="1619250" y="3140969"/>
          <a:ext cx="5762625" cy="28803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45720" marR="4572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 $</a:t>
                      </a:r>
                      <a:r>
                        <a:rPr lang="en-US" sz="10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cd </a:t>
                      </a:r>
                      <a:r>
                        <a:rPr lang="en-US" sz="10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Example</a:t>
                      </a:r>
                      <a:endParaRPr lang="ko-KR" sz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553771"/>
              </p:ext>
            </p:extLst>
          </p:nvPr>
        </p:nvGraphicFramePr>
        <p:xfrm>
          <a:off x="1619250" y="5373216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01_LED_01.c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ULTRASONIC(</a:t>
                </a:r>
                <a:r>
                  <a:rPr lang="ko-KR" altLang="en-US" dirty="0" smtClean="0"/>
                  <a:t>초음파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제어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Trigger</a:t>
                </a:r>
                <a:r>
                  <a:rPr lang="ko-KR" altLang="en-US" dirty="0" smtClean="0"/>
                  <a:t>에 </a:t>
                </a:r>
                <a:r>
                  <a:rPr lang="en-US" altLang="ko-KR" dirty="0" smtClean="0"/>
                  <a:t>5V </a:t>
                </a:r>
                <a:r>
                  <a:rPr lang="ko-KR" altLang="en-US" dirty="0" smtClean="0"/>
                  <a:t>전압을 인가하면 초음파 모듈에서 </a:t>
                </a:r>
                <a:r>
                  <a:rPr lang="en-US" altLang="ko-KR" dirty="0" smtClean="0"/>
                  <a:t>8</a:t>
                </a:r>
                <a:r>
                  <a:rPr lang="ko-KR" altLang="en-US" dirty="0" smtClean="0"/>
                  <a:t>개의 </a:t>
                </a:r>
                <a:r>
                  <a:rPr lang="en-US" altLang="ko-KR" dirty="0" smtClean="0"/>
                  <a:t>40kHz </a:t>
                </a:r>
                <a:r>
                  <a:rPr lang="ko-KR" altLang="en-US" dirty="0" smtClean="0"/>
                  <a:t>음파 발생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, Echo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HIGH</a:t>
                </a:r>
                <a:r>
                  <a:rPr lang="ko-KR" altLang="en-US" dirty="0" smtClean="0"/>
                  <a:t>상태가 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음파가 물체에 맞아 수신되면 </a:t>
                </a:r>
                <a:r>
                  <a:rPr lang="en-US" altLang="ko-KR" dirty="0" smtClean="0"/>
                  <a:t>LOW</a:t>
                </a:r>
                <a:r>
                  <a:rPr lang="ko-KR" altLang="en-US" dirty="0" smtClean="0"/>
                  <a:t>상태로 바뀜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Echo</a:t>
                </a:r>
                <a:r>
                  <a:rPr lang="ko-KR" altLang="en-US" dirty="0" smtClean="0"/>
                  <a:t>가 </a:t>
                </a:r>
                <a:r>
                  <a:rPr lang="en-US" altLang="ko-KR" dirty="0" smtClean="0"/>
                  <a:t>HIGH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LOW</a:t>
                </a:r>
                <a:r>
                  <a:rPr lang="ko-KR" altLang="en-US" dirty="0" smtClean="0"/>
                  <a:t>로 상태가 변한 시간을 측정하여 거리를 구하는 원리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  <m:r>
                          <a:rPr lang="ko-KR" altLang="en-US" i="1">
                            <a:latin typeface="Cambria Math"/>
                          </a:rPr>
                          <m:t>∗</m:t>
                        </m:r>
                        <m:r>
                          <a:rPr lang="en-US" altLang="ko-KR">
                            <a:latin typeface="Cambria Math"/>
                          </a:rPr>
                          <m:t>  </m:t>
                        </m:r>
                        <m:r>
                          <a:rPr lang="en-US" altLang="ko-KR" i="1">
                            <a:latin typeface="Cambria Math"/>
                          </a:rPr>
                          <m:t>𝑊𝑖𝑑𝑡h</m:t>
                        </m:r>
                        <m:r>
                          <a:rPr lang="en-US" altLang="ko-KR">
                            <a:latin typeface="Cambria Math"/>
                          </a:rPr>
                          <m:t>(</m:t>
                        </m:r>
                        <m:r>
                          <a:rPr lang="ko-KR" altLang="ko-KR">
                            <a:latin typeface="Cambria Math"/>
                          </a:rPr>
                          <m:t>물체와의</m:t>
                        </m:r>
                        <m:r>
                          <a:rPr lang="ko-KR" altLang="ko-KR">
                            <a:latin typeface="Cambria Math"/>
                          </a:rPr>
                          <m:t> </m:t>
                        </m:r>
                        <m:r>
                          <a:rPr lang="ko-KR" altLang="ko-KR">
                            <a:latin typeface="Cambria Math"/>
                          </a:rPr>
                          <m:t>거리</m:t>
                        </m:r>
                        <m:r>
                          <a:rPr lang="ko-KR" altLang="ko-KR">
                            <a:latin typeface="Cambria Math"/>
                          </a:rPr>
                          <m:t> 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>
                            <a:latin typeface="Cambria Math"/>
                          </a:rPr>
                          <m:t>340 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>
                            <a:latin typeface="Cambria Math"/>
                          </a:rPr>
                          <m:t>/</m:t>
                        </m:r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  <m:r>
                          <a:rPr lang="en-US" altLang="ko-KR">
                            <a:latin typeface="Cambria Math"/>
                          </a:rPr>
                          <m:t>(</m:t>
                        </m:r>
                        <m:r>
                          <a:rPr lang="ko-KR" altLang="ko-KR">
                            <a:latin typeface="Cambria Math"/>
                          </a:rPr>
                          <m:t>초음파</m:t>
                        </m:r>
                        <m:r>
                          <a:rPr lang="ko-KR" altLang="ko-KR">
                            <a:latin typeface="Cambria Math"/>
                          </a:rPr>
                          <m:t> </m:t>
                        </m:r>
                        <m:r>
                          <a:rPr lang="ko-KR" altLang="ko-KR">
                            <a:latin typeface="Cambria Math"/>
                          </a:rPr>
                          <m:t>속도</m:t>
                        </m:r>
                        <m:r>
                          <a:rPr lang="en-US" altLang="ko-KR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1"/>
                <a:r>
                  <a:rPr lang="en-US" altLang="ko-KR" dirty="0" smtClean="0"/>
                  <a:t>t : </a:t>
                </a:r>
                <a:r>
                  <a:rPr lang="ko-KR" altLang="en-US" dirty="0" smtClean="0"/>
                  <a:t>신호기 되돌아올 때 까지 걸리는 시간</a:t>
                </a:r>
                <a:r>
                  <a:rPr lang="en-US" altLang="ko-KR" dirty="0" smtClean="0"/>
                  <a:t>(s)</a:t>
                </a:r>
              </a:p>
              <a:p>
                <a:pPr lvl="1"/>
                <a:r>
                  <a:rPr lang="ko-KR" altLang="en-US" dirty="0" smtClean="0"/>
                  <a:t>거리가 </a:t>
                </a:r>
                <a:r>
                  <a:rPr lang="en-US" altLang="ko-KR" dirty="0" smtClean="0"/>
                  <a:t>1cm </a:t>
                </a:r>
                <a:r>
                  <a:rPr lang="ko-KR" altLang="en-US" dirty="0" smtClean="0"/>
                  <a:t>인 경우 </a:t>
                </a:r>
                <a:r>
                  <a:rPr lang="en-US" altLang="ko-KR" dirty="0"/>
                  <a:t>t = 2 * 0.01(m) / 340 (m/s) = </a:t>
                </a:r>
                <a:r>
                  <a:rPr lang="en-US" altLang="ko-KR" dirty="0" smtClean="0"/>
                  <a:t>58.8us </a:t>
                </a:r>
                <a:r>
                  <a:rPr lang="ko-KR" altLang="en-US" dirty="0" smtClean="0"/>
                  <a:t>가 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:r>
                  <a:rPr lang="ko-KR" altLang="en-US" b="1" dirty="0" smtClean="0"/>
                  <a:t>거리</a:t>
                </a:r>
                <a:r>
                  <a:rPr lang="en-US" altLang="ko-KR" b="1" dirty="0" smtClean="0"/>
                  <a:t>(cm) = </a:t>
                </a:r>
                <a:r>
                  <a:rPr lang="ko-KR" altLang="en-US" b="1" dirty="0" smtClean="0"/>
                  <a:t>왕복시간 </a:t>
                </a:r>
                <a:r>
                  <a:rPr lang="en-US" altLang="ko-KR" b="1" dirty="0" smtClean="0"/>
                  <a:t>/ 58 </a:t>
                </a:r>
                <a:r>
                  <a:rPr lang="ko-KR" altLang="en-US" dirty="0" smtClean="0"/>
                  <a:t>이라는 식이 도출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28670"/>
                <a:ext cx="8229600" cy="5500726"/>
              </a:xfrm>
              <a:blipFill rotWithShape="1">
                <a:blip r:embed="rId2"/>
                <a:stretch>
                  <a:fillRect l="-222" t="-3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D:\Edge_Arduino\사진\초음파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47" y="3861048"/>
            <a:ext cx="4319905" cy="233934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0002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ULTRASONIC</a:t>
            </a:r>
            <a:r>
              <a:rPr lang="ko-KR" altLang="en-US" dirty="0" smtClean="0"/>
              <a:t>은 핀 </a:t>
            </a:r>
            <a:r>
              <a:rPr lang="en-US" altLang="ko-KR" dirty="0" smtClean="0"/>
              <a:t>00, 01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00 : Trigger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GPIO 01 : Echo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39552" y="3140968"/>
            <a:ext cx="3258820" cy="2857500"/>
            <a:chOff x="2933065" y="2000250"/>
            <a:chExt cx="3258820" cy="2857500"/>
          </a:xfrm>
        </p:grpSpPr>
        <p:pic>
          <p:nvPicPr>
            <p:cNvPr id="5" name="그림 4" descr="D:\Edge_Embedded\사진들\센서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115" y="2000250"/>
              <a:ext cx="323977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933065" y="3486150"/>
              <a:ext cx="767715" cy="13716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8" name="그림 7" descr="D:\Edge_Embedded\사진들\ultrasonic GP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39" y="2365598"/>
            <a:ext cx="4679950" cy="388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8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05_ULTRASONIC_01.c”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Trigger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10us </a:t>
            </a:r>
            <a:r>
              <a:rPr lang="ko-KR" altLang="en-US" dirty="0" err="1" smtClean="0"/>
              <a:t>이상동안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둬 초음파를 발생시키고</a:t>
            </a:r>
            <a:r>
              <a:rPr lang="en-US" altLang="ko-KR" dirty="0" smtClean="0"/>
              <a:t>, Echo</a:t>
            </a:r>
            <a:r>
              <a:rPr lang="ko-KR" altLang="en-US" dirty="0" smtClean="0"/>
              <a:t>로 수신되기까지의 시간을 </a:t>
            </a:r>
            <a:r>
              <a:rPr lang="en-US" altLang="ko-KR" dirty="0" smtClean="0"/>
              <a:t>micro()</a:t>
            </a:r>
            <a:r>
              <a:rPr lang="ko-KR" altLang="en-US" dirty="0" smtClean="0"/>
              <a:t>함수를 이용하여 구하는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936552"/>
              </p:ext>
            </p:extLst>
          </p:nvPr>
        </p:nvGraphicFramePr>
        <p:xfrm>
          <a:off x="1619250" y="16288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05_ULTRASONIC_01.c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564904"/>
            <a:ext cx="7704856" cy="381684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05_ULTRASONIC_01.c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 = 1;                           // </a:t>
            </a:r>
            <a:r>
              <a:rPr lang="ko-KR" altLang="en-US" sz="1400" dirty="0">
                <a:latin typeface="+mj-lt"/>
              </a:rPr>
              <a:t>초음파 센서의 </a:t>
            </a:r>
            <a:r>
              <a:rPr lang="ko-KR" altLang="en-US" sz="1400" dirty="0" err="1">
                <a:latin typeface="+mj-lt"/>
              </a:rPr>
              <a:t>수신부</a:t>
            </a:r>
            <a:r>
              <a:rPr lang="ko-KR" altLang="en-US" sz="1400" dirty="0">
                <a:latin typeface="+mj-lt"/>
              </a:rPr>
              <a:t> 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 = 0;                        // </a:t>
            </a:r>
            <a:r>
              <a:rPr lang="ko-KR" altLang="en-US" sz="1400" dirty="0">
                <a:latin typeface="+mj-lt"/>
              </a:rPr>
              <a:t>초음파 센서의 송신부 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</a:t>
            </a:r>
            <a:r>
              <a:rPr lang="en-US" altLang="ko-KR" sz="1400" dirty="0" smtClean="0">
                <a:latin typeface="+mj-lt"/>
              </a:rPr>
              <a:t>                     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, INPUT); </a:t>
            </a:r>
            <a:r>
              <a:rPr lang="en-US" altLang="ko-KR" sz="1400" dirty="0" smtClean="0">
                <a:latin typeface="+mj-lt"/>
              </a:rPr>
              <a:t>                // </a:t>
            </a:r>
            <a:r>
              <a:rPr lang="en-US" altLang="ko-KR" sz="1400" dirty="0">
                <a:latin typeface="+mj-lt"/>
              </a:rPr>
              <a:t>Echo</a:t>
            </a:r>
            <a:r>
              <a:rPr lang="ko-KR" altLang="en-US" sz="1400" dirty="0">
                <a:latin typeface="+mj-lt"/>
              </a:rPr>
              <a:t>핀을 입력 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OUTPUT);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Trigger</a:t>
            </a:r>
            <a:r>
              <a:rPr lang="ko-KR" altLang="en-US" sz="1400" dirty="0">
                <a:latin typeface="+mj-lt"/>
              </a:rPr>
              <a:t>핀을 출력 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delay(30</a:t>
            </a:r>
            <a:r>
              <a:rPr lang="en-US" altLang="ko-KR" sz="1400" dirty="0">
                <a:latin typeface="+mj-l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526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50409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HIGH);          </a:t>
            </a:r>
            <a:r>
              <a:rPr lang="en-US" altLang="ko-KR" sz="1400" dirty="0" smtClean="0">
                <a:latin typeface="+mj-lt"/>
              </a:rPr>
              <a:t>     // </a:t>
            </a:r>
            <a:r>
              <a:rPr lang="en-US" altLang="ko-KR" sz="1400" dirty="0">
                <a:latin typeface="+mj-lt"/>
              </a:rPr>
              <a:t>Trigger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20us </a:t>
            </a:r>
            <a:r>
              <a:rPr lang="ko-KR" altLang="en-US" sz="1400" dirty="0">
                <a:latin typeface="+mj-lt"/>
              </a:rPr>
              <a:t>동안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delayMircoseconds</a:t>
            </a:r>
            <a:r>
              <a:rPr lang="en-US" altLang="ko-KR" sz="1400" dirty="0" smtClean="0">
                <a:latin typeface="+mj-lt"/>
              </a:rPr>
              <a:t>(20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LOW); 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ko-KR" altLang="en-US" sz="1400" dirty="0">
                <a:latin typeface="+mj-lt"/>
              </a:rPr>
              <a:t>반사된 신호가 들어올 때 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 = micros();               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ko-KR" altLang="en-US" sz="1400" dirty="0">
                <a:latin typeface="+mj-lt"/>
              </a:rPr>
              <a:t>반사된 신호가 수신될 때 시간 초기화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HIGH);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ko-KR" altLang="en-US" sz="1400" dirty="0">
                <a:latin typeface="+mj-lt"/>
              </a:rPr>
              <a:t>반사된 신호가 없을 때 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= micros() –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smtClean="0">
                <a:latin typeface="+mj-lt"/>
              </a:rPr>
              <a:t>    // </a:t>
            </a:r>
            <a:r>
              <a:rPr lang="ko-KR" altLang="en-US" sz="1400" dirty="0">
                <a:latin typeface="+mj-lt"/>
              </a:rPr>
              <a:t>반사된 신호가 없어진 직후 시간차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distance =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/ 58;   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ko-KR" altLang="en-US" sz="1400" dirty="0">
                <a:latin typeface="+mj-lt"/>
              </a:rPr>
              <a:t>시간을 이용해 거리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printf</a:t>
            </a:r>
            <a:r>
              <a:rPr lang="en-US" altLang="ko-KR" sz="1400" dirty="0">
                <a:latin typeface="+mj-lt"/>
              </a:rPr>
              <a:t>(“Distance : %d\n”, distance);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46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 smtClean="0"/>
              <a:t>“05_ULTRASONIC_01”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초음파 센서로부터 거리를 측정하여 화면에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1900"/>
              </p:ext>
            </p:extLst>
          </p:nvPr>
        </p:nvGraphicFramePr>
        <p:xfrm>
          <a:off x="1616075" y="2348880"/>
          <a:ext cx="5762625" cy="457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pi@raspberryPi</a:t>
                      </a:r>
                      <a:r>
                        <a:rPr lang="en-US" altLang="ko-KR" sz="1000" b="1" kern="1100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:</a:t>
                      </a:r>
                      <a:r>
                        <a:rPr lang="en-US" altLang="ko-KR" sz="1000" b="1" kern="1100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~/Example $ 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gcc</a:t>
                      </a:r>
                      <a:r>
                        <a:rPr lang="en-US" altLang="ko-KR" sz="1000" b="1" kern="1100" dirty="0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 -o 05_ULTRASONIC_01 05_ULTRASONIC_01.c         –</a:t>
                      </a:r>
                      <a:r>
                        <a:rPr lang="en-US" altLang="ko-KR" sz="10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lwiringPi</a:t>
                      </a:r>
                      <a:endParaRPr lang="ko-KR" altLang="ko-KR" sz="1100" b="1" kern="1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r>
                        <a:rPr lang="en-US" altLang="ko-KR" sz="10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  </a:t>
                      </a:r>
                      <a:r>
                        <a:rPr lang="en-US" altLang="ko-KR" sz="1000" b="1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pi@raspberryPi</a:t>
                      </a:r>
                      <a:r>
                        <a:rPr lang="en-US" altLang="ko-KR" sz="10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:</a:t>
                      </a: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</a:rPr>
                        <a:t>~/Example $ </a:t>
                      </a:r>
                      <a:r>
                        <a:rPr lang="en-US" altLang="ko-KR" sz="1000" b="1" dirty="0" smtClean="0">
                          <a:effectLst/>
                          <a:latin typeface="Courier New"/>
                          <a:ea typeface="+mn-ea"/>
                        </a:rPr>
                        <a:t>./05_ULTRASONIC_01</a:t>
                      </a:r>
                      <a:endParaRPr lang="ko-KR" sz="10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43050" y="4149080"/>
            <a:ext cx="604909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05_ULTRASONIC_02.c”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Ultrasonic</a:t>
            </a:r>
            <a:r>
              <a:rPr lang="ko-KR" altLang="en-US" dirty="0" smtClean="0"/>
              <a:t>을 이용해 거리가 </a:t>
            </a:r>
            <a:r>
              <a:rPr lang="en-US" altLang="ko-KR" dirty="0" smtClean="0"/>
              <a:t>10cm </a:t>
            </a:r>
            <a:r>
              <a:rPr lang="ko-KR" altLang="en-US" dirty="0" smtClean="0"/>
              <a:t>이내일 경우</a:t>
            </a:r>
            <a:r>
              <a:rPr lang="en-US" altLang="ko-KR" dirty="0" smtClean="0"/>
              <a:t>, LED</a:t>
            </a:r>
            <a:r>
              <a:rPr lang="ko-KR" altLang="en-US" dirty="0" smtClean="0"/>
              <a:t>가 켜지는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82772"/>
              </p:ext>
            </p:extLst>
          </p:nvPr>
        </p:nvGraphicFramePr>
        <p:xfrm>
          <a:off x="1619250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05_ULTRASONIC_02.c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564904"/>
            <a:ext cx="7704856" cy="381684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05_ULTRASONIC_02.c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 = 1;             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초음파 센서의 </a:t>
            </a:r>
            <a:r>
              <a:rPr lang="ko-KR" altLang="en-US" sz="1400" dirty="0" err="1">
                <a:latin typeface="+mj-lt"/>
              </a:rPr>
              <a:t>수신부</a:t>
            </a:r>
            <a:r>
              <a:rPr lang="ko-KR" altLang="en-US" sz="1400" dirty="0">
                <a:latin typeface="+mj-lt"/>
              </a:rPr>
              <a:t> 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 = 0;          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초음파 센서의 송신부 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pinLed</a:t>
            </a:r>
            <a:r>
              <a:rPr lang="en-US" altLang="ko-KR" sz="1400" dirty="0">
                <a:latin typeface="+mj-lt"/>
              </a:rPr>
              <a:t> = 21;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, INPUT);    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en-US" altLang="ko-KR" sz="1400" dirty="0">
                <a:latin typeface="+mj-lt"/>
              </a:rPr>
              <a:t>Echo</a:t>
            </a:r>
            <a:r>
              <a:rPr lang="ko-KR" altLang="en-US" sz="1400" dirty="0">
                <a:latin typeface="+mj-lt"/>
              </a:rPr>
              <a:t>핀을 입력으로 설정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OUTPUT);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en-US" altLang="ko-KR" sz="1400" dirty="0">
                <a:latin typeface="+mj-lt"/>
              </a:rPr>
              <a:t>Trigger </a:t>
            </a:r>
            <a:r>
              <a:rPr lang="ko-KR" altLang="en-US" sz="1400" dirty="0">
                <a:latin typeface="+mj-lt"/>
              </a:rPr>
              <a:t>핀을 출력으로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pinLed</a:t>
            </a:r>
            <a:r>
              <a:rPr lang="en-US" altLang="ko-KR" sz="1400" dirty="0">
                <a:latin typeface="+mj-lt"/>
              </a:rPr>
              <a:t>, OUTPUT);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LED </a:t>
            </a:r>
            <a:r>
              <a:rPr lang="ko-KR" altLang="en-US" sz="1400" dirty="0">
                <a:latin typeface="+mj-lt"/>
              </a:rPr>
              <a:t>핀을 출력으로 </a:t>
            </a:r>
            <a:r>
              <a:rPr lang="ko-KR" altLang="en-US" sz="1400" dirty="0" smtClean="0">
                <a:latin typeface="+mj-lt"/>
              </a:rPr>
              <a:t>설정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29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504098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delay(30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HIGH);          </a:t>
            </a:r>
            <a:r>
              <a:rPr lang="en-US" altLang="ko-KR" sz="1400" dirty="0" smtClean="0">
                <a:latin typeface="+mj-lt"/>
              </a:rPr>
              <a:t>   // </a:t>
            </a:r>
            <a:r>
              <a:rPr lang="en-US" altLang="ko-KR" sz="1400" dirty="0">
                <a:latin typeface="+mj-lt"/>
              </a:rPr>
              <a:t>Trigger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20us </a:t>
            </a:r>
            <a:r>
              <a:rPr lang="ko-KR" altLang="en-US" sz="1400" dirty="0">
                <a:latin typeface="+mj-lt"/>
              </a:rPr>
              <a:t>동안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delayMircoseconds</a:t>
            </a:r>
            <a:r>
              <a:rPr lang="en-US" altLang="ko-KR" sz="1400" dirty="0" smtClean="0">
                <a:latin typeface="+mj-lt"/>
              </a:rPr>
              <a:t>(20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LOW);    // </a:t>
            </a:r>
            <a:r>
              <a:rPr lang="ko-KR" altLang="en-US" sz="1400" dirty="0">
                <a:latin typeface="+mj-lt"/>
              </a:rPr>
              <a:t>반사된 신호가 들어올 때 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 = micros();                  // </a:t>
            </a:r>
            <a:r>
              <a:rPr lang="ko-KR" altLang="en-US" sz="1400" dirty="0">
                <a:latin typeface="+mj-lt"/>
              </a:rPr>
              <a:t>반사된 신호가 수신될 때 시간 초기화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HIGH);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반사된 신호가 없을 때 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= micros() –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();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ko-KR" altLang="en-US" sz="1400" dirty="0">
                <a:latin typeface="+mj-lt"/>
              </a:rPr>
              <a:t>반사된 신호가 없어진 직후 시간차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distance =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/ 58;            </a:t>
            </a:r>
            <a:r>
              <a:rPr lang="en-US" altLang="ko-KR" sz="1400" dirty="0" smtClean="0">
                <a:latin typeface="+mj-lt"/>
              </a:rPr>
              <a:t> 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시간을 이용해 거리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if(distance </a:t>
            </a:r>
            <a:r>
              <a:rPr lang="en-US" altLang="ko-KR" sz="1400" dirty="0">
                <a:latin typeface="+mj-lt"/>
              </a:rPr>
              <a:t>&lt; 10)            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거리가 </a:t>
            </a:r>
            <a:r>
              <a:rPr lang="en-US" altLang="ko-KR" sz="1400" dirty="0">
                <a:latin typeface="+mj-lt"/>
              </a:rPr>
              <a:t>10cm </a:t>
            </a:r>
            <a:r>
              <a:rPr lang="ko-KR" altLang="en-US" sz="1400" dirty="0">
                <a:latin typeface="+mj-lt"/>
              </a:rPr>
              <a:t>이내인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pinLed</a:t>
            </a:r>
            <a:r>
              <a:rPr lang="en-US" altLang="ko-KR" sz="1400" dirty="0">
                <a:latin typeface="+mj-lt"/>
              </a:rPr>
              <a:t>, HIGH);       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else                                               // </a:t>
            </a:r>
            <a:r>
              <a:rPr lang="ko-KR" altLang="en-US" sz="1400" dirty="0">
                <a:latin typeface="+mj-lt"/>
              </a:rPr>
              <a:t>그렇지 않을 경우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pinLed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2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05_ULTRASONIC_02”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10801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10335"/>
              </p:ext>
            </p:extLst>
          </p:nvPr>
        </p:nvGraphicFramePr>
        <p:xfrm>
          <a:off x="1597918" y="3861048"/>
          <a:ext cx="5762625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100" dirty="0" err="1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pi@raspberryPi</a:t>
                      </a:r>
                      <a:r>
                        <a:rPr lang="en-US" sz="1000" b="1" kern="1100" dirty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lang="en-US" sz="1000" b="1" kern="1100" dirty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~/Example $</a:t>
                      </a:r>
                      <a:r>
                        <a:rPr lang="en-US" sz="1000" b="1" kern="1100" dirty="0">
                          <a:solidFill>
                            <a:schemeClr val="bg1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1100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gcc</a:t>
                      </a:r>
                      <a:r>
                        <a:rPr lang="en-US" sz="1000" b="1" kern="1100" dirty="0">
                          <a:solidFill>
                            <a:schemeClr val="bg1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 -o 05_ULTRASONIC_02 05_ULTRASONIC_02.c         –</a:t>
                      </a:r>
                      <a:r>
                        <a:rPr lang="en-US" sz="1000" b="1" kern="1100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lwiringPi</a:t>
                      </a:r>
                      <a:endParaRPr lang="ko-KR" sz="1100" b="1" kern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100" dirty="0" err="1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pi@raspberryPi</a:t>
                      </a:r>
                      <a:r>
                        <a:rPr lang="en-US" sz="1000" b="1" kern="1100" dirty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lang="en-US" sz="1000" b="1" kern="1100" dirty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~/Example $ </a:t>
                      </a:r>
                      <a:r>
                        <a:rPr lang="en-US" sz="1000" b="1" kern="1100" dirty="0">
                          <a:solidFill>
                            <a:schemeClr val="bg1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./05_ULTRASONIC_02</a:t>
                      </a:r>
                      <a:endParaRPr lang="ko-KR" sz="1100" b="1" kern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5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ULTRASONIC(</a:t>
            </a:r>
            <a:r>
              <a:rPr lang="ko-KR" altLang="en-US" dirty="0" smtClean="0"/>
              <a:t>초음파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초음파 센서로부터 거리를 측정하여 </a:t>
            </a:r>
            <a:r>
              <a:rPr lang="en-US" altLang="ko-KR" dirty="0" smtClean="0"/>
              <a:t>10cm </a:t>
            </a:r>
            <a:r>
              <a:rPr lang="ko-KR" altLang="en-US" dirty="0" smtClean="0"/>
              <a:t>이내인 경우</a:t>
            </a:r>
            <a:r>
              <a:rPr lang="en-US" altLang="ko-KR" dirty="0" smtClean="0"/>
              <a:t>, LED</a:t>
            </a:r>
            <a:r>
              <a:rPr lang="ko-KR" altLang="en-US" dirty="0" smtClean="0"/>
              <a:t>가 켜짐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7" t="10193" r="10396"/>
          <a:stretch/>
        </p:blipFill>
        <p:spPr bwMode="auto">
          <a:xfrm>
            <a:off x="2339899" y="2564904"/>
            <a:ext cx="4464202" cy="3417183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663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피에조</a:t>
            </a:r>
            <a:r>
              <a:rPr lang="en-US" altLang="ko-KR" dirty="0" smtClean="0"/>
              <a:t>(Piezo)</a:t>
            </a:r>
            <a:r>
              <a:rPr lang="ko-KR" altLang="en-US" dirty="0" smtClean="0"/>
              <a:t>란 수정이나 세라믹 같은 결정체의 성질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압전</a:t>
            </a:r>
            <a:r>
              <a:rPr lang="ko-KR" altLang="en-US" dirty="0" smtClean="0"/>
              <a:t> 물질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이용한 소자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압전</a:t>
            </a:r>
            <a:r>
              <a:rPr lang="ko-KR" altLang="en-US" dirty="0" smtClean="0"/>
              <a:t> 물질에 얇은 판을 닿게 하여 </a:t>
            </a:r>
            <a:r>
              <a:rPr lang="ko-KR" altLang="en-US" dirty="0" err="1" smtClean="0"/>
              <a:t>압전</a:t>
            </a:r>
            <a:r>
              <a:rPr lang="ko-KR" altLang="en-US" dirty="0" smtClean="0"/>
              <a:t> 효과에 의해 소리가 발생하는 원리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압전</a:t>
            </a:r>
            <a:r>
              <a:rPr lang="ko-KR" altLang="en-US" dirty="0" smtClean="0"/>
              <a:t> 물질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결정에 힘을 가했을 때 전압이 발생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이들의 물질에 반대로 전압이 인가하면 물리적 변위가 생기는 원리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압전</a:t>
            </a:r>
            <a:r>
              <a:rPr lang="ko-KR" altLang="en-US" dirty="0" smtClean="0"/>
              <a:t>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압력을 가했을 때 전압이 발생되고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전압이 가해져 압력이 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생기는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저렴하고 단순하며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만</a:t>
            </a:r>
            <a:r>
              <a:rPr lang="en-US" altLang="ko-KR" dirty="0" smtClean="0"/>
              <a:t>Hz </a:t>
            </a:r>
            <a:r>
              <a:rPr lang="ko-KR" altLang="en-US" dirty="0" smtClean="0"/>
              <a:t>이상의 초음파 발생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소리를 내지 못함</a:t>
            </a:r>
            <a:endParaRPr lang="en-US" altLang="ko-KR" dirty="0" smtClean="0"/>
          </a:p>
        </p:txBody>
      </p:sp>
      <p:pic>
        <p:nvPicPr>
          <p:cNvPr id="5" name="그림 4" descr="D:\Edge_Embedded\사진들\Piezo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5103"/>
            <a:ext cx="2446020" cy="145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piezo 원리에 대한 이미지 검색결과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47693"/>
            <a:ext cx="4762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62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21</a:t>
            </a:r>
            <a:r>
              <a:rPr lang="ko-KR" altLang="en-US" dirty="0" smtClean="0"/>
              <a:t>번 핀과 연결된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를 반복하는 예제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719572" y="1628800"/>
            <a:ext cx="7704856" cy="4752951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// File : 01_LED_01.c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wiringPi.h</a:t>
            </a:r>
            <a:r>
              <a:rPr lang="en-US" altLang="ko-KR" sz="1400" dirty="0"/>
              <a:t>&gt;                       // </a:t>
            </a:r>
            <a:r>
              <a:rPr lang="en-US" altLang="ko-KR" sz="1400" dirty="0" err="1"/>
              <a:t>wiringPi</a:t>
            </a:r>
            <a:r>
              <a:rPr lang="en-US" altLang="ko-KR" sz="1400" dirty="0"/>
              <a:t> </a:t>
            </a:r>
            <a:r>
              <a:rPr lang="ko-KR" altLang="en-US" sz="1400" dirty="0"/>
              <a:t>헤더파일 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pinLed</a:t>
            </a:r>
            <a:r>
              <a:rPr lang="en-US" altLang="ko-KR" sz="1400" dirty="0"/>
              <a:t> = 21;                    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// 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21</a:t>
            </a:r>
            <a:r>
              <a:rPr lang="ko-KR" altLang="en-US" sz="1400" dirty="0"/>
              <a:t>번 핀</a:t>
            </a:r>
            <a:r>
              <a:rPr lang="en-US" altLang="ko-KR" sz="1400" dirty="0"/>
              <a:t>(BCM Mode)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wiringPiSetupGpio</a:t>
            </a:r>
            <a:r>
              <a:rPr lang="en-US" altLang="ko-KR" sz="1400" dirty="0" smtClean="0"/>
              <a:t>();                     </a:t>
            </a:r>
            <a:r>
              <a:rPr lang="en-US" altLang="ko-KR" sz="1400" dirty="0"/>
              <a:t>// </a:t>
            </a:r>
            <a:r>
              <a:rPr lang="ko-KR" altLang="en-US" sz="1400" dirty="0"/>
              <a:t>핀 번호를 </a:t>
            </a:r>
            <a:r>
              <a:rPr lang="en-US" altLang="ko-KR" sz="1400" dirty="0"/>
              <a:t>BCM Mode</a:t>
            </a:r>
            <a:r>
              <a:rPr lang="ko-KR" altLang="en-US" sz="1400" dirty="0"/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pinLed</a:t>
            </a:r>
            <a:r>
              <a:rPr lang="en-US" altLang="ko-KR" sz="1400" dirty="0"/>
              <a:t>, OUTPUT);            // LED </a:t>
            </a:r>
            <a:r>
              <a:rPr lang="ko-KR" altLang="en-US" sz="1400" dirty="0"/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while(1</a:t>
            </a:r>
            <a:r>
              <a:rPr lang="en-US" altLang="ko-KR" sz="1400" dirty="0"/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{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pinLed</a:t>
            </a:r>
            <a:r>
              <a:rPr lang="en-US" altLang="ko-KR" sz="1400" dirty="0"/>
              <a:t>, HIGH);        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// LED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HIGH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delay(1000</a:t>
            </a:r>
            <a:r>
              <a:rPr lang="en-US" altLang="ko-KR" sz="1400" dirty="0"/>
              <a:t>);                         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// 1000msec </a:t>
            </a:r>
            <a:r>
              <a:rPr lang="ko-KR" altLang="en-US" sz="1400" dirty="0"/>
              <a:t>지연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digitalWrite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pinLed</a:t>
            </a:r>
            <a:r>
              <a:rPr lang="en-US" altLang="ko-KR" sz="1400" dirty="0"/>
              <a:t>, LOW);      </a:t>
            </a:r>
            <a:r>
              <a:rPr lang="en-US" altLang="ko-KR" sz="1400" dirty="0" smtClean="0"/>
              <a:t>    </a:t>
            </a:r>
            <a:r>
              <a:rPr lang="en-US" altLang="ko-KR" sz="1400" dirty="0"/>
              <a:t>// LED </a:t>
            </a:r>
            <a:r>
              <a:rPr lang="ko-KR" altLang="en-US" sz="1400" dirty="0"/>
              <a:t>핀의 상태를 </a:t>
            </a:r>
            <a:r>
              <a:rPr lang="en-US" altLang="ko-KR" sz="1400" dirty="0"/>
              <a:t>LOW</a:t>
            </a:r>
            <a:r>
              <a:rPr lang="ko-KR" altLang="en-US" sz="1400" dirty="0"/>
              <a:t>로 변경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delay(1000</a:t>
            </a:r>
            <a:r>
              <a:rPr lang="en-US" altLang="ko-KR" sz="1400" dirty="0"/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return </a:t>
            </a:r>
            <a:r>
              <a:rPr lang="en-US" altLang="ko-KR" sz="1400" dirty="0"/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74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주파수에 따른 음계</a:t>
            </a:r>
            <a:endParaRPr lang="en-US" altLang="ko-KR" dirty="0" smtClean="0"/>
          </a:p>
        </p:txBody>
      </p:sp>
      <p:pic>
        <p:nvPicPr>
          <p:cNvPr id="6" name="그림 5" descr="D:\Edge_Embedded\사진들\음계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824"/>
            <a:ext cx="575945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5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Software Tone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주파수를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에 간단한 </a:t>
            </a:r>
            <a:r>
              <a:rPr lang="en-US" altLang="ko-KR" dirty="0" smtClean="0"/>
              <a:t>Tone</a:t>
            </a:r>
            <a:r>
              <a:rPr lang="ko-KR" altLang="en-US" dirty="0" smtClean="0"/>
              <a:t>이나 </a:t>
            </a:r>
            <a:r>
              <a:rPr lang="ko-KR" altLang="en-US" dirty="0" err="1" smtClean="0"/>
              <a:t>구형파</a:t>
            </a:r>
            <a:r>
              <a:rPr lang="ko-KR" altLang="en-US" dirty="0" smtClean="0"/>
              <a:t> 펄스를 주기 위한 </a:t>
            </a:r>
            <a:r>
              <a:rPr lang="en-US" altLang="ko-KR" dirty="0" err="1" smtClean="0"/>
              <a:t>wiringPi</a:t>
            </a:r>
            <a:r>
              <a:rPr lang="ko-KR" altLang="en-US" dirty="0" smtClean="0"/>
              <a:t>지</a:t>
            </a:r>
            <a:r>
              <a:rPr lang="ko-KR" altLang="en-US" dirty="0"/>
              <a:t>원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16578"/>
              </p:ext>
            </p:extLst>
          </p:nvPr>
        </p:nvGraphicFramePr>
        <p:xfrm>
          <a:off x="1647507" y="2693988"/>
          <a:ext cx="5848985" cy="224717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08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399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100" dirty="0">
                          <a:effectLst/>
                        </a:rPr>
                        <a:t>GPIO </a:t>
                      </a:r>
                      <a:r>
                        <a:rPr lang="ko-KR" sz="1200" b="1" kern="1100" dirty="0">
                          <a:effectLst/>
                        </a:rPr>
                        <a:t>설정 함수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49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 err="1">
                          <a:effectLst/>
                        </a:rPr>
                        <a:t>int</a:t>
                      </a:r>
                      <a:r>
                        <a:rPr lang="en-US" sz="1100" kern="1100" dirty="0">
                          <a:effectLst/>
                        </a:rPr>
                        <a:t> </a:t>
                      </a:r>
                      <a:r>
                        <a:rPr lang="en-US" sz="1100" kern="1100" dirty="0" err="1">
                          <a:effectLst/>
                        </a:rPr>
                        <a:t>softToneCreate</a:t>
                      </a:r>
                      <a:r>
                        <a:rPr lang="en-US" sz="1100" kern="1100" dirty="0">
                          <a:effectLst/>
                        </a:rPr>
                        <a:t>(</a:t>
                      </a:r>
                      <a:r>
                        <a:rPr lang="en-US" sz="1100" kern="1100" dirty="0" err="1">
                          <a:effectLst/>
                        </a:rPr>
                        <a:t>int</a:t>
                      </a:r>
                      <a:r>
                        <a:rPr lang="en-US" sz="1100" kern="1100" dirty="0">
                          <a:effectLst/>
                        </a:rPr>
                        <a:t> pin);</a:t>
                      </a:r>
                      <a:endParaRPr lang="ko-KR" sz="1100" kern="1100" dirty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 - </a:t>
                      </a:r>
                      <a:r>
                        <a:rPr lang="ko-KR" sz="1100" kern="1100" dirty="0">
                          <a:effectLst/>
                        </a:rPr>
                        <a:t>반환 값</a:t>
                      </a:r>
                      <a:r>
                        <a:rPr lang="en-US" sz="1100" kern="1100" dirty="0">
                          <a:effectLst/>
                        </a:rPr>
                        <a:t> : </a:t>
                      </a:r>
                      <a:r>
                        <a:rPr lang="ko-KR" sz="1100" kern="1100" dirty="0" err="1">
                          <a:effectLst/>
                        </a:rPr>
                        <a:t>성공시</a:t>
                      </a:r>
                      <a:r>
                        <a:rPr lang="en-US" sz="1100" kern="1100" dirty="0">
                          <a:effectLst/>
                        </a:rPr>
                        <a:t> 0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100" kern="1100" dirty="0">
                          <a:effectLst/>
                        </a:rPr>
                        <a:t>해당 핀을 소프트웨어로 제어할 수 있는</a:t>
                      </a:r>
                      <a:r>
                        <a:rPr lang="en-US" sz="1100" kern="1100" dirty="0">
                          <a:effectLst/>
                        </a:rPr>
                        <a:t> </a:t>
                      </a:r>
                      <a:endParaRPr lang="en-US" sz="11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 smtClean="0">
                          <a:effectLst/>
                        </a:rPr>
                        <a:t>Tone </a:t>
                      </a:r>
                      <a:r>
                        <a:rPr lang="ko-KR" sz="1100" kern="1100" dirty="0">
                          <a:effectLst/>
                        </a:rPr>
                        <a:t>핀으로 설정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399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100" dirty="0">
                          <a:effectLst/>
                        </a:rPr>
                        <a:t>GPIO </a:t>
                      </a:r>
                      <a:r>
                        <a:rPr lang="ko-KR" sz="1200" b="1" kern="1100" dirty="0">
                          <a:effectLst/>
                        </a:rPr>
                        <a:t>출력 함수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232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void </a:t>
                      </a:r>
                      <a:r>
                        <a:rPr lang="en-US" sz="1100" kern="1100" dirty="0" err="1">
                          <a:effectLst/>
                        </a:rPr>
                        <a:t>softToneWrite</a:t>
                      </a:r>
                      <a:r>
                        <a:rPr lang="en-US" sz="1100" kern="1100" dirty="0">
                          <a:effectLst/>
                        </a:rPr>
                        <a:t>(</a:t>
                      </a:r>
                      <a:r>
                        <a:rPr lang="en-US" sz="1100" kern="1100" dirty="0" err="1">
                          <a:effectLst/>
                        </a:rPr>
                        <a:t>int</a:t>
                      </a:r>
                      <a:r>
                        <a:rPr lang="en-US" sz="1100" kern="1100" dirty="0">
                          <a:effectLst/>
                        </a:rPr>
                        <a:t> pin, </a:t>
                      </a:r>
                      <a:r>
                        <a:rPr lang="en-US" sz="1100" kern="1100" dirty="0" err="1">
                          <a:effectLst/>
                        </a:rPr>
                        <a:t>int</a:t>
                      </a:r>
                      <a:r>
                        <a:rPr lang="en-US" sz="1100" kern="1100" dirty="0">
                          <a:effectLst/>
                        </a:rPr>
                        <a:t> </a:t>
                      </a:r>
                      <a:r>
                        <a:rPr lang="en-US" sz="1100" kern="1100" dirty="0" err="1">
                          <a:effectLst/>
                        </a:rPr>
                        <a:t>freq</a:t>
                      </a:r>
                      <a:r>
                        <a:rPr lang="en-US" sz="1100" kern="1100" dirty="0">
                          <a:effectLst/>
                        </a:rPr>
                        <a:t>);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100" kern="1100" dirty="0">
                          <a:effectLst/>
                        </a:rPr>
                        <a:t>해당 핀에 주파수 값을 입력</a:t>
                      </a:r>
                      <a:r>
                        <a:rPr lang="en-US" sz="1100" kern="1100" dirty="0">
                          <a:effectLst/>
                        </a:rPr>
                        <a:t>, </a:t>
                      </a:r>
                      <a:endParaRPr lang="en-US" sz="11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100" kern="1100" dirty="0" smtClean="0">
                          <a:effectLst/>
                        </a:rPr>
                        <a:t>주파수가</a:t>
                      </a:r>
                      <a:r>
                        <a:rPr lang="en-US" sz="1100" kern="1100" dirty="0" smtClean="0">
                          <a:effectLst/>
                        </a:rPr>
                        <a:t> </a:t>
                      </a:r>
                      <a:r>
                        <a:rPr lang="en-US" sz="1100" kern="1100" dirty="0">
                          <a:effectLst/>
                        </a:rPr>
                        <a:t>0</a:t>
                      </a:r>
                      <a:r>
                        <a:rPr lang="ko-KR" sz="1100" kern="1100" dirty="0">
                          <a:effectLst/>
                        </a:rPr>
                        <a:t>이 입력될 때까지 소리를 출력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1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PIEZO</a:t>
            </a:r>
            <a:r>
              <a:rPr lang="ko-KR" altLang="en-US" dirty="0" smtClean="0"/>
              <a:t>는 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980277"/>
            <a:ext cx="3239770" cy="3061335"/>
            <a:chOff x="899592" y="3140968"/>
            <a:chExt cx="3239770" cy="3061335"/>
          </a:xfrm>
        </p:grpSpPr>
        <p:pic>
          <p:nvPicPr>
            <p:cNvPr id="5" name="그림 4" descr="D:\Edge_Embedded\사진들\라즈베리파이 센서부분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899592" y="3140968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059832" y="4293096"/>
              <a:ext cx="586105" cy="4997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8" name="그림 7" descr="D:\Edge_Embedded\사진들\Piezo GP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59025"/>
            <a:ext cx="3239770" cy="40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1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ko-KR" altLang="en-US" dirty="0" smtClean="0"/>
              <a:t> </a:t>
            </a:r>
            <a:r>
              <a:rPr lang="en-US" altLang="ko-KR" dirty="0" smtClean="0"/>
              <a:t>06_PIEZO_01.c”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옥타브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옥타브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까지 </a:t>
            </a:r>
            <a:r>
              <a:rPr lang="en-US" altLang="ko-KR" dirty="0" err="1" smtClean="0"/>
              <a:t>softTone</a:t>
            </a:r>
            <a:r>
              <a:rPr lang="ko-KR" altLang="en-US" dirty="0" smtClean="0"/>
              <a:t>라이브러리를 이용해 순차적으로 소리를 내고 이를 반복하는 예제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52186"/>
              </p:ext>
            </p:extLst>
          </p:nvPr>
        </p:nvGraphicFramePr>
        <p:xfrm>
          <a:off x="1619250" y="16288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100" dirty="0" err="1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pi@raspberryPi</a:t>
                      </a:r>
                      <a:r>
                        <a:rPr lang="en-US" sz="1000" b="1" kern="1100" dirty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lang="en-US" sz="1000" b="1" kern="1100" dirty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~/Example $ </a:t>
                      </a:r>
                      <a:r>
                        <a:rPr lang="en-US" sz="1000" b="1" kern="1100" dirty="0" err="1"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nano</a:t>
                      </a:r>
                      <a:r>
                        <a:rPr lang="en-US" sz="1000" b="1" kern="1100" dirty="0"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 06_PIEZO_01.c 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708920"/>
            <a:ext cx="7704856" cy="367283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06_PIEZO_01.c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softTone.h</a:t>
            </a:r>
            <a:r>
              <a:rPr lang="en-US" altLang="ko-KR" sz="1400" dirty="0">
                <a:latin typeface="+mj-lt"/>
              </a:rPr>
              <a:t>&gt;  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Software Tone library </a:t>
            </a:r>
            <a:r>
              <a:rPr lang="ko-KR" altLang="en-US" sz="1400" dirty="0">
                <a:latin typeface="+mj-lt"/>
              </a:rPr>
              <a:t>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 = 13;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Piezo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음계 초기화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aMelody</a:t>
            </a:r>
            <a:r>
              <a:rPr lang="en-US" altLang="ko-KR" sz="1400" dirty="0">
                <a:latin typeface="+mj-lt"/>
              </a:rPr>
              <a:t>[8] = {131, 147, 165, 175, 196, 220, 247, 262};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softToneCreate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);           </a:t>
            </a: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해당 핀을 </a:t>
            </a:r>
            <a:r>
              <a:rPr lang="en-US" altLang="ko-KR" sz="1400" dirty="0">
                <a:latin typeface="+mj-lt"/>
              </a:rPr>
              <a:t>Tone </a:t>
            </a:r>
            <a:r>
              <a:rPr lang="ko-KR" altLang="en-US" sz="1400" dirty="0">
                <a:latin typeface="+mj-lt"/>
              </a:rPr>
              <a:t>핀으로 </a:t>
            </a:r>
            <a:r>
              <a:rPr lang="ko-KR" altLang="en-US" sz="1400" dirty="0" smtClean="0">
                <a:latin typeface="+mj-lt"/>
              </a:rPr>
              <a:t>설정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54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 smtClean="0"/>
              <a:t>“06_PIEZO_01”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28803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for(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 smtClean="0">
                <a:latin typeface="+mj-lt"/>
              </a:rPr>
              <a:t>=0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&lt;8;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++)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softToneWrite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, </a:t>
            </a:r>
            <a:r>
              <a:rPr lang="en-US" altLang="ko-KR" sz="1400" dirty="0" err="1">
                <a:latin typeface="+mj-lt"/>
              </a:rPr>
              <a:t>aMelody</a:t>
            </a:r>
            <a:r>
              <a:rPr lang="en-US" altLang="ko-KR" sz="1400" dirty="0">
                <a:latin typeface="+mj-lt"/>
              </a:rPr>
              <a:t>[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]);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ko-KR" altLang="en-US" sz="1400" dirty="0">
                <a:latin typeface="+mj-lt"/>
              </a:rPr>
              <a:t>소리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delay(100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softToneWrite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, 0);                     // </a:t>
            </a:r>
            <a:r>
              <a:rPr lang="ko-KR" altLang="en-US" sz="1400" dirty="0">
                <a:latin typeface="+mj-lt"/>
              </a:rPr>
              <a:t>소리 출력 정지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836218"/>
              </p:ext>
            </p:extLst>
          </p:nvPr>
        </p:nvGraphicFramePr>
        <p:xfrm>
          <a:off x="1619250" y="5373216"/>
          <a:ext cx="5762625" cy="3810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06_PIEZO_01 06_PIEZO_01.c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./06_PIEZO_01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35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PIEZO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0.1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도레미파솔라시도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소리가 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반복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6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68458" y="2489443"/>
            <a:ext cx="4007083" cy="3293909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294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ko-KR" altLang="en-US" dirty="0" smtClean="0"/>
              <a:t> </a:t>
            </a:r>
            <a:r>
              <a:rPr lang="en-US" altLang="ko-KR" dirty="0" smtClean="0"/>
              <a:t>06_PIEZO_02.c”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PIR</a:t>
            </a:r>
            <a:r>
              <a:rPr lang="ko-KR" altLang="ko-KR" dirty="0"/>
              <a:t>을 통해 동작 감지가 되면</a:t>
            </a:r>
            <a:r>
              <a:rPr lang="en-US" altLang="ko-KR" dirty="0"/>
              <a:t> PIEZO</a:t>
            </a:r>
            <a:r>
              <a:rPr lang="ko-KR" altLang="ko-KR" dirty="0"/>
              <a:t>로 경고음을 </a:t>
            </a:r>
            <a:r>
              <a:rPr lang="ko-KR" altLang="ko-KR" dirty="0" smtClean="0"/>
              <a:t>내</a:t>
            </a:r>
            <a:r>
              <a:rPr lang="ko-KR" altLang="en-US" dirty="0" smtClean="0"/>
              <a:t>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29654"/>
              </p:ext>
            </p:extLst>
          </p:nvPr>
        </p:nvGraphicFramePr>
        <p:xfrm>
          <a:off x="1619250" y="16288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100" dirty="0" err="1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pi@raspberryPi</a:t>
                      </a:r>
                      <a:r>
                        <a:rPr lang="en-US" sz="1000" b="1" kern="1100" dirty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:</a:t>
                      </a:r>
                      <a:r>
                        <a:rPr lang="en-US" sz="1000" b="1" kern="1100" dirty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~/Example $ </a:t>
                      </a:r>
                      <a:r>
                        <a:rPr lang="en-US" sz="1000" b="1" kern="1100" dirty="0" err="1"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nano</a:t>
                      </a:r>
                      <a:r>
                        <a:rPr lang="en-US" sz="1000" b="1" kern="1100" dirty="0"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1100" dirty="0" smtClean="0">
                          <a:effectLst/>
                          <a:latin typeface="Courier New"/>
                          <a:ea typeface="맑은 고딕"/>
                          <a:cs typeface="Times New Roman"/>
                        </a:rPr>
                        <a:t>06_PIEZO_02.c 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492896"/>
            <a:ext cx="7704856" cy="388885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06_PIEZO_02.c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softTone.h</a:t>
            </a:r>
            <a:r>
              <a:rPr lang="en-US" altLang="ko-KR" sz="1400" dirty="0">
                <a:latin typeface="+mj-lt"/>
              </a:rPr>
              <a:t>&gt;  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>
                <a:latin typeface="+mj-lt"/>
              </a:rPr>
              <a:t>Software Tone library </a:t>
            </a:r>
            <a:r>
              <a:rPr lang="ko-KR" altLang="en-US" sz="1400" dirty="0">
                <a:latin typeface="+mj-lt"/>
              </a:rPr>
              <a:t>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 = 13;                 </a:t>
            </a:r>
            <a:r>
              <a:rPr lang="en-US" altLang="ko-KR" sz="1400" dirty="0" smtClean="0">
                <a:latin typeface="+mj-lt"/>
              </a:rPr>
              <a:t>   </a:t>
            </a:r>
            <a:r>
              <a:rPr lang="en-US" altLang="ko-KR" sz="1400" dirty="0">
                <a:latin typeface="+mj-lt"/>
              </a:rPr>
              <a:t>// Piezo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 = 24;                   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en-US" altLang="ko-KR" sz="1400" dirty="0" err="1">
                <a:latin typeface="+mj-lt"/>
              </a:rPr>
              <a:t>Pir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음계 초기화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aMelody</a:t>
            </a:r>
            <a:r>
              <a:rPr lang="en-US" altLang="ko-KR" sz="1400" dirty="0">
                <a:latin typeface="+mj-lt"/>
              </a:rPr>
              <a:t>[8] = {131, 147, 165, 175, 196, 208, 220, 247, 262};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, INPUT);             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Pir</a:t>
            </a:r>
            <a:r>
              <a:rPr lang="ko-KR" altLang="en-US" sz="1400" dirty="0">
                <a:latin typeface="+mj-lt"/>
              </a:rPr>
              <a:t>핀 입력모드로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softToneCreate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);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ko-KR" altLang="en-US" sz="1400" dirty="0">
                <a:latin typeface="+mj-lt"/>
              </a:rPr>
              <a:t>해당 핀을 </a:t>
            </a:r>
            <a:r>
              <a:rPr lang="en-US" altLang="ko-KR" sz="1400" dirty="0">
                <a:latin typeface="+mj-lt"/>
              </a:rPr>
              <a:t>Tone </a:t>
            </a:r>
            <a:r>
              <a:rPr lang="ko-KR" altLang="en-US" sz="1400" dirty="0">
                <a:latin typeface="+mj-lt"/>
              </a:rPr>
              <a:t>핀으로 설정</a:t>
            </a:r>
          </a:p>
        </p:txBody>
      </p:sp>
    </p:spTree>
    <p:extLst>
      <p:ext uri="{BB962C8B-B14F-4D97-AF65-F5344CB8AC3E}">
        <p14:creationId xmlns:p14="http://schemas.microsoft.com/office/powerpoint/2010/main" val="9385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550318"/>
            <a:ext cx="7704856" cy="447097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if</a:t>
            </a:r>
            <a:r>
              <a:rPr lang="en-US" altLang="ko-KR" sz="1400" dirty="0">
                <a:latin typeface="+mj-lt"/>
              </a:rPr>
              <a:t>(!</a:t>
            </a:r>
            <a:r>
              <a:rPr lang="en-US" altLang="ko-KR" sz="1400" dirty="0" err="1">
                <a:latin typeface="+mj-lt"/>
              </a:rPr>
              <a:t>digitalRead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pinPir</a:t>
            </a:r>
            <a:r>
              <a:rPr lang="en-US" altLang="ko-KR" sz="1400" dirty="0">
                <a:latin typeface="+mj-lt"/>
              </a:rPr>
              <a:t>))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softToneWrite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, </a:t>
            </a:r>
            <a:r>
              <a:rPr lang="en-US" altLang="ko-KR" sz="1400" dirty="0" err="1">
                <a:latin typeface="+mj-lt"/>
              </a:rPr>
              <a:t>aMelody</a:t>
            </a:r>
            <a:r>
              <a:rPr lang="en-US" altLang="ko-KR" sz="1400" dirty="0">
                <a:latin typeface="+mj-lt"/>
              </a:rPr>
              <a:t>[2]);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delay(100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</a:t>
            </a:r>
            <a:r>
              <a:rPr lang="en-US" altLang="ko-KR" sz="1400" dirty="0" err="1" smtClean="0">
                <a:latin typeface="+mj-lt"/>
              </a:rPr>
              <a:t>softToneWrite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, </a:t>
            </a:r>
            <a:r>
              <a:rPr lang="en-US" altLang="ko-KR" sz="1400" dirty="0" err="1">
                <a:latin typeface="+mj-lt"/>
              </a:rPr>
              <a:t>aMelody</a:t>
            </a:r>
            <a:r>
              <a:rPr lang="en-US" altLang="ko-KR" sz="1400" dirty="0">
                <a:latin typeface="+mj-lt"/>
              </a:rPr>
              <a:t>[0]);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delay(100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else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smtClean="0">
                <a:latin typeface="+mj-lt"/>
              </a:rPr>
              <a:t>           </a:t>
            </a:r>
            <a:r>
              <a:rPr lang="en-US" altLang="ko-KR" sz="1400" dirty="0" err="1" smtClean="0">
                <a:latin typeface="+mj-lt"/>
              </a:rPr>
              <a:t>softToneWrite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pinPiezo</a:t>
            </a:r>
            <a:r>
              <a:rPr lang="en-US" altLang="ko-KR" sz="1400" dirty="0">
                <a:latin typeface="+mj-lt"/>
              </a:rPr>
              <a:t>, 0);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    delay(100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35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PIEZO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/>
              <a:t>작성 후 </a:t>
            </a:r>
            <a:r>
              <a:rPr lang="en-US" altLang="ko-KR" dirty="0"/>
              <a:t>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</a:t>
            </a:r>
            <a:r>
              <a:rPr lang="en-US" altLang="ko-KR" dirty="0"/>
              <a:t>“ctrl + X”</a:t>
            </a:r>
            <a:r>
              <a:rPr lang="ko-KR" altLang="en-US" dirty="0"/>
              <a:t>를 눌러 종료</a:t>
            </a:r>
            <a:endParaRPr lang="en-US" altLang="ko-KR" dirty="0"/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및 생성된 </a:t>
            </a:r>
            <a:r>
              <a:rPr lang="en-US" altLang="ko-KR" dirty="0"/>
              <a:t>“</a:t>
            </a:r>
            <a:r>
              <a:rPr lang="en-US" altLang="ko-KR" dirty="0" smtClean="0"/>
              <a:t>06_PIEZO_02”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동작 감지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경고음 출력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72378"/>
              </p:ext>
            </p:extLst>
          </p:nvPr>
        </p:nvGraphicFramePr>
        <p:xfrm>
          <a:off x="1619250" y="2060848"/>
          <a:ext cx="5762625" cy="381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06_PIEZO_02 06_PIEZO_02.c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./06_PIEZO_02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5" b="14568"/>
          <a:stretch/>
        </p:blipFill>
        <p:spPr bwMode="auto">
          <a:xfrm>
            <a:off x="2949064" y="3237865"/>
            <a:ext cx="3239770" cy="314388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8512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서보모터란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목표치에</a:t>
            </a:r>
            <a:r>
              <a:rPr lang="ko-KR" altLang="en-US" dirty="0" smtClean="0"/>
              <a:t> 대한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 등의 제어가 자동화 되어 있는 장치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모터와 기어박스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제어회로로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위치로 이동하거나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수치만큼 가동시킬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모터로부터 피드백을 통해 정확하게 제어할 수 있는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자동화 생산 시스템 및 가전제품 등 광범위하게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 descr="관련 이미지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8" b="22843"/>
          <a:stretch/>
        </p:blipFill>
        <p:spPr bwMode="auto">
          <a:xfrm>
            <a:off x="2674302" y="3429000"/>
            <a:ext cx="3795395" cy="2092325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21558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작성 후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crtl</a:t>
            </a:r>
            <a:r>
              <a:rPr lang="en-US" altLang="ko-KR" dirty="0" smtClean="0"/>
              <a:t> + o” </a:t>
            </a:r>
            <a:r>
              <a:rPr lang="ko-KR" altLang="en-US" dirty="0" smtClean="0"/>
              <a:t>를 눌러 저장 및 </a:t>
            </a:r>
            <a:r>
              <a:rPr lang="en-US" altLang="ko-KR" dirty="0" smtClean="0"/>
              <a:t>“ctrl + X”</a:t>
            </a:r>
            <a:r>
              <a:rPr lang="ko-KR" altLang="en-US" dirty="0" smtClean="0"/>
              <a:t>를 눌러 종료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GCC </a:t>
            </a:r>
            <a:r>
              <a:rPr lang="ko-KR" altLang="en-US" dirty="0" smtClean="0"/>
              <a:t>컴파일러를 사용하여 </a:t>
            </a:r>
            <a:r>
              <a:rPr lang="ko-KR" altLang="en-US" dirty="0" err="1" smtClean="0"/>
              <a:t>빌드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생성된 </a:t>
            </a:r>
            <a:r>
              <a:rPr lang="en-US" altLang="ko-KR" dirty="0" smtClean="0"/>
              <a:t>“01_LED_01” </a:t>
            </a:r>
            <a:r>
              <a:rPr lang="ko-KR" altLang="en-US" dirty="0" smtClean="0"/>
              <a:t>파일 실행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92275" y="1730077"/>
            <a:ext cx="5759450" cy="51752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77860"/>
              </p:ext>
            </p:extLst>
          </p:nvPr>
        </p:nvGraphicFramePr>
        <p:xfrm>
          <a:off x="1619250" y="34290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01_LED_01 01_LED_01.c –</a:t>
                      </a:r>
                      <a:r>
                        <a:rPr lang="en-US" sz="1000" kern="11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12390"/>
              </p:ext>
            </p:extLst>
          </p:nvPr>
        </p:nvGraphicFramePr>
        <p:xfrm>
          <a:off x="1619250" y="4797152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 smtClean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./01_LED_01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89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서보모터는</a:t>
            </a:r>
            <a:r>
              <a:rPr lang="ko-KR" altLang="en-US" dirty="0" smtClean="0"/>
              <a:t> 회전 반경이 정해져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0 ~ 170 </a:t>
            </a:r>
            <a:r>
              <a:rPr lang="ko-KR" altLang="en-US" dirty="0" smtClean="0"/>
              <a:t>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회전 각도는 </a:t>
            </a:r>
            <a:r>
              <a:rPr lang="ko-KR" altLang="en-US" dirty="0" err="1" smtClean="0"/>
              <a:t>펄스폭</a:t>
            </a:r>
            <a:r>
              <a:rPr lang="ko-KR" altLang="en-US" dirty="0" smtClean="0"/>
              <a:t> 변조</a:t>
            </a:r>
            <a:r>
              <a:rPr lang="en-US" altLang="ko-KR" dirty="0" smtClean="0"/>
              <a:t>(PWM, Pulse Width Modulation) </a:t>
            </a:r>
            <a:r>
              <a:rPr lang="ko-KR" altLang="en-US" dirty="0" smtClean="0"/>
              <a:t>방식에 의해 제어</a:t>
            </a:r>
            <a:endParaRPr lang="en-US" altLang="ko-KR" dirty="0" smtClean="0"/>
          </a:p>
        </p:txBody>
      </p:sp>
      <p:pic>
        <p:nvPicPr>
          <p:cNvPr id="5" name="그림 4" descr="D:\Edge_Embedded\사진들\PW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57" y="2246669"/>
            <a:ext cx="5977086" cy="3068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7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PWM(Pulse Width Modulation)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펄스의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폭을 컨트롤하는 주기 제어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펄스의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구간과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구간의 지연시간에 대한 변화는 주는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HIGH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구간의 상대적인 시간 비율을 달리하여 </a:t>
            </a:r>
            <a:r>
              <a:rPr lang="ko-KR" altLang="en-US" dirty="0" err="1" smtClean="0"/>
              <a:t>사각파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LOW</a:t>
            </a:r>
            <a:r>
              <a:rPr lang="ko-KR" altLang="en-US" dirty="0" smtClean="0"/>
              <a:t>구간에 대한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구간의 시간비율을 </a:t>
            </a:r>
            <a:r>
              <a:rPr lang="ko-KR" altLang="en-US" dirty="0" err="1" smtClean="0"/>
              <a:t>듀티</a:t>
            </a:r>
            <a:r>
              <a:rPr lang="en-US" altLang="ko-KR" dirty="0" smtClean="0"/>
              <a:t>(Duty)</a:t>
            </a:r>
            <a:r>
              <a:rPr lang="ko-KR" altLang="en-US" dirty="0" smtClean="0"/>
              <a:t>비율이라고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PWM</a:t>
            </a:r>
            <a:r>
              <a:rPr lang="ko-KR" altLang="en-US" dirty="0" smtClean="0"/>
              <a:t>을 사용하면 디지털 핀을 </a:t>
            </a:r>
            <a:r>
              <a:rPr lang="en-US" altLang="ko-KR" dirty="0" smtClean="0"/>
              <a:t>0~5V </a:t>
            </a:r>
            <a:r>
              <a:rPr lang="ko-KR" altLang="en-US" dirty="0" smtClean="0"/>
              <a:t>사이의 아날로그처럼 출력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D:\Edge_Embedded\사진들\PW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3140967"/>
            <a:ext cx="5112568" cy="3257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0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Software PWM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라즈베리파이의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핀에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펄스를 출력할 수 있는 소프트웨어 기반의 구동 </a:t>
            </a:r>
            <a:r>
              <a:rPr lang="en-US" altLang="ko-KR" dirty="0" smtClean="0"/>
              <a:t>PWM </a:t>
            </a:r>
            <a:r>
              <a:rPr lang="ko-KR" altLang="en-US" dirty="0" err="1" smtClean="0"/>
              <a:t>핸들러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090244"/>
              </p:ext>
            </p:extLst>
          </p:nvPr>
        </p:nvGraphicFramePr>
        <p:xfrm>
          <a:off x="1619250" y="2276872"/>
          <a:ext cx="5848985" cy="316835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1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826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100" dirty="0">
                          <a:effectLst/>
                        </a:rPr>
                        <a:t>GPIO </a:t>
                      </a:r>
                      <a:r>
                        <a:rPr lang="ko-KR" sz="1400" b="1" kern="1100" dirty="0">
                          <a:effectLst/>
                        </a:rPr>
                        <a:t>설정 함수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279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softPwmCreate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pin,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init</a:t>
                      </a:r>
                      <a:r>
                        <a:rPr lang="en-US" sz="1200" kern="1100" dirty="0">
                          <a:effectLst/>
                        </a:rPr>
                        <a:t>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pwmRange</a:t>
                      </a:r>
                      <a:r>
                        <a:rPr lang="en-US" sz="1200" kern="1100" dirty="0">
                          <a:effectLst/>
                        </a:rPr>
                        <a:t>);</a:t>
                      </a:r>
                      <a:endParaRPr lang="ko-KR" sz="1200" kern="1100" dirty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 - </a:t>
                      </a:r>
                      <a:r>
                        <a:rPr lang="ko-KR" sz="1200" kern="1100" dirty="0">
                          <a:effectLst/>
                        </a:rPr>
                        <a:t>반환 값</a:t>
                      </a:r>
                      <a:r>
                        <a:rPr lang="en-US" sz="1200" kern="1100" dirty="0">
                          <a:effectLst/>
                        </a:rPr>
                        <a:t> : </a:t>
                      </a:r>
                      <a:r>
                        <a:rPr lang="ko-KR" sz="1200" kern="1100" dirty="0" err="1">
                          <a:effectLst/>
                        </a:rPr>
                        <a:t>성공시</a:t>
                      </a:r>
                      <a:r>
                        <a:rPr lang="en-US" sz="1200" kern="1100" dirty="0">
                          <a:effectLst/>
                        </a:rPr>
                        <a:t> 0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699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200" kern="1100">
                          <a:effectLst/>
                        </a:rPr>
                        <a:t>소프트웨어 제어</a:t>
                      </a:r>
                      <a:r>
                        <a:rPr lang="en-US" sz="1200" kern="1100">
                          <a:effectLst/>
                        </a:rPr>
                        <a:t> PWM </a:t>
                      </a:r>
                      <a:r>
                        <a:rPr lang="ko-KR" sz="1200" kern="1100">
                          <a:effectLst/>
                        </a:rPr>
                        <a:t>핀으로 설정</a:t>
                      </a:r>
                      <a:r>
                        <a:rPr lang="en-US" sz="1200" kern="1100">
                          <a:effectLst/>
                        </a:rPr>
                        <a:t>, </a:t>
                      </a:r>
                      <a:endParaRPr lang="ko-KR" sz="1200" kern="1100">
                        <a:effectLst/>
                      </a:endParaRPr>
                    </a:p>
                    <a:p>
                      <a:pPr marL="46355" marR="4699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>
                          <a:effectLst/>
                        </a:rPr>
                        <a:t>pwmRange</a:t>
                      </a:r>
                      <a:r>
                        <a:rPr lang="ko-KR" sz="1200" kern="1100">
                          <a:effectLst/>
                        </a:rPr>
                        <a:t>는</a:t>
                      </a:r>
                      <a:r>
                        <a:rPr lang="en-US" sz="1200" kern="1100">
                          <a:effectLst/>
                        </a:rPr>
                        <a:t> PWM</a:t>
                      </a:r>
                      <a:r>
                        <a:rPr lang="ko-KR" sz="1200" kern="1100">
                          <a:effectLst/>
                        </a:rPr>
                        <a:t>의 범위를 설정</a:t>
                      </a:r>
                      <a:endParaRPr lang="ko-KR" sz="1200" b="1" kern="11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826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100" dirty="0">
                          <a:effectLst/>
                        </a:rPr>
                        <a:t>GPIO </a:t>
                      </a:r>
                      <a:r>
                        <a:rPr lang="ko-KR" sz="1400" b="1" kern="1100" dirty="0">
                          <a:effectLst/>
                        </a:rPr>
                        <a:t>출력 함수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422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>
                          <a:effectLst/>
                        </a:rPr>
                        <a:t>softPwmWrite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pin,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val</a:t>
                      </a:r>
                      <a:r>
                        <a:rPr lang="en-US" sz="1200" kern="1100" dirty="0">
                          <a:effectLst/>
                        </a:rPr>
                        <a:t>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699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200" kern="1100" dirty="0">
                          <a:effectLst/>
                        </a:rPr>
                        <a:t>해당 핀에</a:t>
                      </a:r>
                      <a:r>
                        <a:rPr lang="en-US" sz="1200" kern="1100" dirty="0">
                          <a:effectLst/>
                        </a:rPr>
                        <a:t> PWM(</a:t>
                      </a:r>
                      <a:r>
                        <a:rPr lang="en-US" sz="1200" kern="1100" dirty="0" err="1">
                          <a:effectLst/>
                        </a:rPr>
                        <a:t>val</a:t>
                      </a:r>
                      <a:r>
                        <a:rPr lang="en-US" sz="1200" kern="1100" dirty="0">
                          <a:effectLst/>
                        </a:rPr>
                        <a:t>) </a:t>
                      </a:r>
                      <a:r>
                        <a:rPr lang="ko-KR" sz="1200" kern="1100" dirty="0">
                          <a:effectLst/>
                        </a:rPr>
                        <a:t>값을 입력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4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SERVO MOTOR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SERVO MOTOR</a:t>
            </a:r>
            <a:r>
              <a:rPr lang="ko-KR" altLang="en-US" dirty="0" smtClean="0"/>
              <a:t>는 핀 </a:t>
            </a:r>
            <a:r>
              <a:rPr lang="en-US" altLang="ko-KR" dirty="0" smtClean="0"/>
              <a:t>17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(BCM Mode)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852936"/>
            <a:ext cx="3239770" cy="3061335"/>
            <a:chOff x="2952115" y="1898332"/>
            <a:chExt cx="3239770" cy="3061335"/>
          </a:xfrm>
        </p:grpSpPr>
        <p:pic>
          <p:nvPicPr>
            <p:cNvPr id="5" name="그림 4" descr="D:\Edge_Embedded\사진들\라즈베리파이 센서부분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2952115" y="1898332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491880" y="3845560"/>
              <a:ext cx="594995" cy="93091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8" name="그림 7" descr="D:\Edge_Embedded\사진들\servo 모터 GP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43" y="2060848"/>
            <a:ext cx="3239770" cy="40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0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Software PWM </a:t>
            </a:r>
            <a:r>
              <a:rPr lang="ko-KR" altLang="en-US" dirty="0" smtClean="0"/>
              <a:t>라이브러리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/>
              <a:t>“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en-US" altLang="ko-KR" dirty="0" smtClean="0"/>
              <a:t>07_SERVO_01.c“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SoftPwm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이용하여 </a:t>
            </a:r>
            <a:r>
              <a:rPr lang="en-US" altLang="ko-KR" dirty="0" smtClean="0"/>
              <a:t>‘0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 -&gt; ‘+90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 -&gt; ‘0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 -&gt; ‘-90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1</a:t>
            </a:r>
            <a:r>
              <a:rPr lang="ko-KR" altLang="en-US" dirty="0" smtClean="0"/>
              <a:t>초마다 회전하는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7225"/>
              </p:ext>
            </p:extLst>
          </p:nvPr>
        </p:nvGraphicFramePr>
        <p:xfrm>
          <a:off x="1619250" y="162880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07_SERVO_01.c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708920"/>
            <a:ext cx="7704856" cy="367283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07_SERVO_01.c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softPwm.h</a:t>
            </a:r>
            <a:r>
              <a:rPr lang="en-US" altLang="ko-KR" sz="1400" dirty="0">
                <a:latin typeface="+mj-lt"/>
              </a:rPr>
              <a:t>&gt;                      // Software PWM </a:t>
            </a:r>
            <a:r>
              <a:rPr lang="ko-KR" altLang="en-US" sz="1400" dirty="0">
                <a:latin typeface="+mj-lt"/>
              </a:rPr>
              <a:t>라이브러리 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 = 17;                   // Servo Motor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softPwmCreate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, 0, 200);    // </a:t>
            </a:r>
            <a:r>
              <a:rPr lang="ko-KR" altLang="en-US" sz="1400" dirty="0">
                <a:latin typeface="+mj-lt"/>
              </a:rPr>
              <a:t>해당 핀을 </a:t>
            </a:r>
            <a:r>
              <a:rPr lang="en-US" altLang="ko-KR" sz="1400" dirty="0">
                <a:latin typeface="+mj-lt"/>
              </a:rPr>
              <a:t>PWM </a:t>
            </a:r>
            <a:r>
              <a:rPr lang="ko-KR" altLang="en-US" sz="1400" dirty="0">
                <a:latin typeface="+mj-lt"/>
              </a:rPr>
              <a:t>핀</a:t>
            </a:r>
            <a:r>
              <a:rPr lang="en-US" altLang="ko-KR" sz="1400" dirty="0">
                <a:latin typeface="+mj-lt"/>
              </a:rPr>
              <a:t>, 0~200</a:t>
            </a:r>
            <a:r>
              <a:rPr lang="ko-KR" altLang="en-US" sz="1400" dirty="0">
                <a:latin typeface="+mj-lt"/>
              </a:rPr>
              <a:t>까지 범위 설정 </a:t>
            </a:r>
          </a:p>
        </p:txBody>
      </p:sp>
    </p:spTree>
    <p:extLst>
      <p:ext uri="{BB962C8B-B14F-4D97-AF65-F5344CB8AC3E}">
        <p14:creationId xmlns:p14="http://schemas.microsoft.com/office/powerpoint/2010/main" val="26821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PWM </a:t>
            </a:r>
            <a:r>
              <a:rPr lang="ko-KR" altLang="en-US" dirty="0"/>
              <a:t>라이브러리 예제</a:t>
            </a:r>
            <a:r>
              <a:rPr lang="en-US" altLang="ko-KR" dirty="0" smtClean="0"/>
              <a:t>(1)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작성 후 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“</a:t>
            </a:r>
            <a:r>
              <a:rPr lang="en-US" altLang="ko-KR" dirty="0"/>
              <a:t>ctrl + X”</a:t>
            </a:r>
            <a:r>
              <a:rPr lang="ko-KR" altLang="en-US" dirty="0"/>
              <a:t>를 눌러 종료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ko-KR" altLang="en-US" dirty="0"/>
              <a:t> 및 생성된 “</a:t>
            </a:r>
            <a:r>
              <a:rPr lang="en-US" altLang="ko-KR" dirty="0" smtClean="0"/>
              <a:t>07_SERVO_01” </a:t>
            </a:r>
            <a:r>
              <a:rPr lang="ko-KR" altLang="en-US" dirty="0"/>
              <a:t>파일 실행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9572" y="1340768"/>
            <a:ext cx="7704856" cy="316835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, 5);         // - 90</a:t>
            </a:r>
            <a:r>
              <a:rPr lang="ko-KR" altLang="en-US" sz="1400" dirty="0">
                <a:latin typeface="+mj-lt"/>
              </a:rPr>
              <a:t>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, 15);       // 0</a:t>
            </a:r>
            <a:r>
              <a:rPr lang="ko-KR" altLang="en-US" sz="1400" dirty="0">
                <a:latin typeface="+mj-lt"/>
              </a:rPr>
              <a:t>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, 25);      // +90</a:t>
            </a:r>
            <a:r>
              <a:rPr lang="ko-KR" altLang="en-US" sz="1400" dirty="0">
                <a:latin typeface="+mj-lt"/>
              </a:rPr>
              <a:t>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pinServo</a:t>
            </a:r>
            <a:r>
              <a:rPr lang="en-US" altLang="ko-KR" sz="1400" dirty="0">
                <a:latin typeface="+mj-lt"/>
              </a:rPr>
              <a:t>, 15);      // 0</a:t>
            </a:r>
            <a:r>
              <a:rPr lang="ko-KR" altLang="en-US" sz="1400" dirty="0">
                <a:latin typeface="+mj-lt"/>
              </a:rPr>
              <a:t>도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38627"/>
              </p:ext>
            </p:extLst>
          </p:nvPr>
        </p:nvGraphicFramePr>
        <p:xfrm>
          <a:off x="1619250" y="5445224"/>
          <a:ext cx="5762625" cy="5791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100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pi@raspberryPi</a:t>
                      </a:r>
                      <a:r>
                        <a:rPr lang="en-US" altLang="ko-KR" sz="1100" b="1" kern="1100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:</a:t>
                      </a:r>
                      <a:r>
                        <a:rPr lang="en-US" altLang="ko-KR" sz="1100" b="1" kern="1100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  <a:cs typeface="Times New Roman"/>
                        </a:rPr>
                        <a:t>~/Example $ 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gcc</a:t>
                      </a:r>
                      <a:r>
                        <a:rPr lang="en-US" altLang="ko-KR" sz="1100" b="1" kern="1100" dirty="0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 -o 07_SERVO_01 07_SERVO_01.c –</a:t>
                      </a:r>
                      <a:r>
                        <a:rPr lang="en-US" altLang="ko-KR" sz="1100" b="1" kern="1100" dirty="0" err="1" smtClean="0">
                          <a:effectLst/>
                          <a:latin typeface="Courier New"/>
                          <a:ea typeface="+mn-ea"/>
                          <a:cs typeface="Times New Roman"/>
                        </a:rPr>
                        <a:t>lwiringPi</a:t>
                      </a:r>
                      <a:endParaRPr lang="en-US" altLang="ko-KR" sz="1400" b="1" kern="1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 err="1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pi@raspberryPi</a:t>
                      </a:r>
                      <a:r>
                        <a:rPr lang="en-US" altLang="ko-KR" sz="1100" b="1" dirty="0" smtClean="0">
                          <a:solidFill>
                            <a:srgbClr val="00FF00"/>
                          </a:solidFill>
                          <a:effectLst/>
                          <a:latin typeface="Courier New"/>
                          <a:ea typeface="+mn-ea"/>
                        </a:rPr>
                        <a:t>:</a:t>
                      </a:r>
                      <a:r>
                        <a:rPr lang="en-US" altLang="ko-KR" sz="1100" b="1" dirty="0" smtClean="0">
                          <a:solidFill>
                            <a:srgbClr val="0070C0"/>
                          </a:solidFill>
                          <a:effectLst/>
                          <a:latin typeface="Courier New"/>
                          <a:ea typeface="+mn-ea"/>
                        </a:rPr>
                        <a:t>~/Example $ </a:t>
                      </a:r>
                      <a:r>
                        <a:rPr lang="en-US" altLang="ko-KR" sz="1100" b="1" dirty="0" smtClean="0">
                          <a:effectLst/>
                          <a:latin typeface="Courier New"/>
                          <a:ea typeface="+mn-ea"/>
                        </a:rPr>
                        <a:t>./07_SERVO_01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0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PWM </a:t>
            </a:r>
            <a:r>
              <a:rPr lang="ko-KR" altLang="en-US" dirty="0"/>
              <a:t>라이브러리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SERVO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정해진 각도로 회전</a:t>
            </a:r>
            <a:endParaRPr lang="en-US" altLang="ko-KR" dirty="0"/>
          </a:p>
        </p:txBody>
      </p:sp>
      <p:pic>
        <p:nvPicPr>
          <p:cNvPr id="6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"/>
          <a:stretch/>
        </p:blipFill>
        <p:spPr bwMode="auto">
          <a:xfrm>
            <a:off x="2822719" y="2204864"/>
            <a:ext cx="3498562" cy="3875831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4863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PWM </a:t>
            </a:r>
            <a:r>
              <a:rPr lang="ko-KR" altLang="en-US" dirty="0" smtClean="0"/>
              <a:t>라이브러리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07_DCMOTOR_01.c”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SoftPwm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라이브러리를 이용하여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회전속도를 조절하는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76250"/>
              </p:ext>
            </p:extLst>
          </p:nvPr>
        </p:nvGraphicFramePr>
        <p:xfrm>
          <a:off x="1615827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b="1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b="1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b="1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1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b="1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07_DCMOTOR_01.c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19572" y="2492896"/>
            <a:ext cx="7704856" cy="388885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07_DCMOTOR_01.c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softPwm.h</a:t>
            </a:r>
            <a:r>
              <a:rPr lang="en-US" altLang="ko-KR" sz="1400" dirty="0">
                <a:latin typeface="+mj-lt"/>
              </a:rPr>
              <a:t>&gt;                    // Software PWM </a:t>
            </a:r>
            <a:r>
              <a:rPr lang="ko-KR" altLang="en-US" sz="1400" dirty="0">
                <a:latin typeface="+mj-lt"/>
              </a:rPr>
              <a:t>라이브러리 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 = 12;                // DC Motor Enable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 = 4;                // DC Motor Positive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 = 25;             // DC Motor Negative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OUTPUT);    // DC Motor</a:t>
            </a:r>
            <a:r>
              <a:rPr lang="ko-KR" altLang="en-US" sz="1400" dirty="0">
                <a:latin typeface="+mj-lt"/>
              </a:rPr>
              <a:t>의 </a:t>
            </a:r>
            <a:r>
              <a:rPr lang="en-US" altLang="ko-KR" sz="1400" dirty="0">
                <a:latin typeface="+mj-lt"/>
              </a:rPr>
              <a:t>Positive</a:t>
            </a:r>
            <a:r>
              <a:rPr lang="ko-KR" altLang="en-US" sz="1400" dirty="0">
                <a:latin typeface="+mj-lt"/>
              </a:rPr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OUTPUT);  // DC Motor</a:t>
            </a:r>
            <a:r>
              <a:rPr lang="ko-KR" altLang="en-US" sz="1400" dirty="0">
                <a:latin typeface="+mj-lt"/>
              </a:rPr>
              <a:t>의 </a:t>
            </a:r>
            <a:r>
              <a:rPr lang="en-US" altLang="ko-KR" sz="1400" dirty="0">
                <a:latin typeface="+mj-lt"/>
              </a:rPr>
              <a:t>Negative </a:t>
            </a:r>
            <a:r>
              <a:rPr lang="ko-KR" altLang="en-US" sz="1400" dirty="0">
                <a:latin typeface="+mj-lt"/>
              </a:rPr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softPwmCreate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0, 200); // DC Motor</a:t>
            </a:r>
            <a:r>
              <a:rPr lang="ko-KR" altLang="en-US" sz="1400" dirty="0">
                <a:latin typeface="+mj-lt"/>
              </a:rPr>
              <a:t>의 </a:t>
            </a:r>
            <a:r>
              <a:rPr lang="en-US" altLang="ko-KR" sz="1400" dirty="0">
                <a:latin typeface="+mj-lt"/>
              </a:rPr>
              <a:t>Enable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PWM</a:t>
            </a:r>
            <a:r>
              <a:rPr lang="ko-KR" altLang="en-US" sz="1400" dirty="0">
                <a:latin typeface="+mj-lt"/>
              </a:rPr>
              <a:t>핀으로 </a:t>
            </a:r>
            <a:r>
              <a:rPr lang="ko-KR" altLang="en-US" sz="1400" dirty="0" smtClean="0">
                <a:latin typeface="+mj-lt"/>
              </a:rPr>
              <a:t>설정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65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PWM </a:t>
            </a:r>
            <a:r>
              <a:rPr lang="ko-KR" altLang="en-US" dirty="0" smtClean="0"/>
              <a:t>라이브러리 예제</a:t>
            </a:r>
            <a:r>
              <a:rPr lang="en-US" altLang="ko-KR" dirty="0" smtClean="0"/>
              <a:t>(2)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작성 후 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“</a:t>
            </a:r>
            <a:r>
              <a:rPr lang="en-US" altLang="ko-KR" dirty="0"/>
              <a:t>ctrl + X”</a:t>
            </a:r>
            <a:r>
              <a:rPr lang="ko-KR" altLang="en-US" dirty="0"/>
              <a:t>를 눌러 종료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ko-KR" altLang="en-US" dirty="0"/>
              <a:t> 및 생성된 “</a:t>
            </a:r>
            <a:r>
              <a:rPr lang="en-US" altLang="ko-KR" dirty="0"/>
              <a:t>07_SERVO_01”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719572" y="1268760"/>
            <a:ext cx="7704856" cy="352839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pinPositive</a:t>
            </a:r>
            <a:r>
              <a:rPr lang="en-US" altLang="ko-KR" sz="1400" dirty="0">
                <a:latin typeface="+mj-lt"/>
              </a:rPr>
              <a:t>, HIGH);     // </a:t>
            </a:r>
            <a:r>
              <a:rPr lang="ko-KR" altLang="en-US" sz="1400" dirty="0" err="1">
                <a:latin typeface="+mj-lt"/>
              </a:rPr>
              <a:t>정방향</a:t>
            </a:r>
            <a:r>
              <a:rPr lang="ko-KR" altLang="en-US" sz="1400" dirty="0">
                <a:latin typeface="+mj-lt"/>
              </a:rPr>
              <a:t> 회전을 위해 </a:t>
            </a:r>
            <a:r>
              <a:rPr lang="en-US" altLang="ko-KR" sz="1400" dirty="0">
                <a:latin typeface="+mj-lt"/>
              </a:rPr>
              <a:t>Positive </a:t>
            </a:r>
            <a:r>
              <a:rPr lang="ko-KR" altLang="en-US" sz="1400" dirty="0">
                <a:latin typeface="+mj-lt"/>
              </a:rPr>
              <a:t>핀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pinNegative</a:t>
            </a:r>
            <a:r>
              <a:rPr lang="en-US" altLang="ko-KR" sz="1400" dirty="0">
                <a:latin typeface="+mj-lt"/>
              </a:rPr>
              <a:t>, LOW);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30);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0);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80);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delay(2000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softPwmWrite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pinEnable</a:t>
            </a:r>
            <a:r>
              <a:rPr lang="en-US" altLang="ko-KR" sz="1400" dirty="0">
                <a:latin typeface="+mj-lt"/>
              </a:rPr>
              <a:t>, 0);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4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00528"/>
              </p:ext>
            </p:extLst>
          </p:nvPr>
        </p:nvGraphicFramePr>
        <p:xfrm>
          <a:off x="1623070" y="5589240"/>
          <a:ext cx="5762625" cy="6096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07_DCMOTOR_01 07_DCMOTOR_01.c </a:t>
                      </a:r>
                      <a:endParaRPr lang="en-US" sz="1000" kern="1100" dirty="0" smtClean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./07_DCMOTOR_01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5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Software PWM </a:t>
            </a:r>
            <a:r>
              <a:rPr lang="ko-KR" altLang="en-US" dirty="0" smtClean="0"/>
              <a:t>라이브러리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DC Motor</a:t>
            </a:r>
            <a:r>
              <a:rPr lang="ko-KR" altLang="en-US" dirty="0" smtClean="0"/>
              <a:t>가 속도를 다르게 하여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초마다 회전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endParaRPr lang="en-US" altLang="ko-KR" dirty="0" smtClean="0"/>
          </a:p>
        </p:txBody>
      </p:sp>
      <p:pic>
        <p:nvPicPr>
          <p:cNvPr id="6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 rot="5400000">
            <a:off x="2501917" y="2192737"/>
            <a:ext cx="4140165" cy="3732371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8561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/>
              <a:t>(1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를 반복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“ctrl + C”</a:t>
            </a:r>
            <a:r>
              <a:rPr lang="ko-KR" altLang="en-US" dirty="0" smtClean="0"/>
              <a:t>를 이용하여 종료</a:t>
            </a:r>
            <a:endParaRPr lang="en-US" altLang="ko-KR" dirty="0" smtClean="0"/>
          </a:p>
        </p:txBody>
      </p:sp>
      <p:pic>
        <p:nvPicPr>
          <p:cNvPr id="7" name="그림 6" descr="D:\Edge_Embedded\사진들\led 반전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7" y="2348880"/>
            <a:ext cx="2879725" cy="321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1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LCD(Liquid Crystal Display, </a:t>
            </a:r>
            <a:r>
              <a:rPr lang="ko-KR" altLang="en-US" dirty="0" smtClean="0"/>
              <a:t>액정 디스플레이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액체와 고체의 중간 상태인 액정의 전기 성질을 응용하여 시각적인 효과를 주는 제품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저전압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저전력으로 작동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ASCII</a:t>
            </a:r>
            <a:r>
              <a:rPr lang="ko-KR" altLang="en-US" dirty="0" smtClean="0"/>
              <a:t>코드를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영문자를 출력</a:t>
            </a:r>
            <a:endParaRPr lang="en-US" altLang="ko-KR" dirty="0"/>
          </a:p>
          <a:p>
            <a:pPr lvl="2"/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시스템에 주로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 LCD</a:t>
            </a:r>
            <a:r>
              <a:rPr lang="ko-KR" altLang="en-US" dirty="0" smtClean="0"/>
              <a:t>는 칸과 줄 수에 따라 종류가 다양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 descr="D:\Edge_Embedded\사진들\te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789040"/>
            <a:ext cx="4319905" cy="24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96467"/>
            <a:ext cx="238125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8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LCD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Panel</a:t>
            </a:r>
            <a:r>
              <a:rPr lang="ko-KR" altLang="en-US" dirty="0" smtClean="0"/>
              <a:t>과 제어기</a:t>
            </a:r>
            <a:r>
              <a:rPr lang="en-US" altLang="ko-KR" dirty="0" smtClean="0"/>
              <a:t>(Controller)</a:t>
            </a:r>
            <a:r>
              <a:rPr lang="ko-KR" altLang="en-US" dirty="0" smtClean="0"/>
              <a:t>가 하나의 모듈로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버스를 통해 제어기에 명령과 데이터를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제어기는 명령에 따라 문자 코드에 해당하는 글씨를 </a:t>
            </a:r>
            <a:r>
              <a:rPr lang="en-US" altLang="ko-KR" dirty="0" smtClean="0"/>
              <a:t>LCD Panel</a:t>
            </a:r>
            <a:r>
              <a:rPr lang="ko-KR" altLang="en-US" dirty="0" smtClean="0"/>
              <a:t>에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LCD Panel</a:t>
            </a:r>
            <a:r>
              <a:rPr lang="ko-KR" altLang="en-US" dirty="0" smtClean="0"/>
              <a:t>이 출력상태를 유지하도록 제어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D:\Edge_Embedded\사진들\lcd 내부 모듈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2" y="1556792"/>
            <a:ext cx="5039995" cy="2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0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인터페이스는 총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이중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개의 데이터라인과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컨트롤 라인을 주로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 descr="D:\Edge_Embedded\사진들\인터페이스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53" y="1990735"/>
            <a:ext cx="3528093" cy="4355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6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LCD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16856"/>
              </p:ext>
            </p:extLst>
          </p:nvPr>
        </p:nvGraphicFramePr>
        <p:xfrm>
          <a:off x="1647507" y="1628801"/>
          <a:ext cx="6380877" cy="45721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47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39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b="1" kern="1100" dirty="0">
                          <a:effectLst/>
                        </a:rPr>
                        <a:t>초기화 함수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913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lcdInit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rows,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cols,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bit,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rs</a:t>
                      </a:r>
                      <a:r>
                        <a:rPr lang="en-US" sz="1200" kern="1100" dirty="0">
                          <a:effectLst/>
                        </a:rPr>
                        <a:t>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</a:t>
                      </a:r>
                      <a:r>
                        <a:rPr lang="en-US" sz="1200" kern="1100" dirty="0" err="1">
                          <a:effectLst/>
                        </a:rPr>
                        <a:t>strb</a:t>
                      </a:r>
                      <a:r>
                        <a:rPr lang="en-US" sz="1200" kern="1100" dirty="0">
                          <a:effectLst/>
                        </a:rPr>
                        <a:t>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d0,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d1,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d2,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d3,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d4,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d5,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d6, 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d7);</a:t>
                      </a:r>
                      <a:endParaRPr lang="ko-KR" sz="1200" kern="1100" dirty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 - </a:t>
                      </a:r>
                      <a:r>
                        <a:rPr lang="ko-KR" sz="1200" kern="1100" dirty="0">
                          <a:effectLst/>
                        </a:rPr>
                        <a:t>반환 값</a:t>
                      </a:r>
                      <a:r>
                        <a:rPr lang="en-US" sz="1200" kern="1100" dirty="0">
                          <a:effectLst/>
                        </a:rPr>
                        <a:t> : </a:t>
                      </a:r>
                      <a:r>
                        <a:rPr lang="ko-KR" sz="1200" kern="1100" dirty="0" err="1">
                          <a:effectLst/>
                        </a:rPr>
                        <a:t>성공시</a:t>
                      </a:r>
                      <a:r>
                        <a:rPr lang="ko-KR" sz="1200" kern="1100" dirty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‘handle’</a:t>
                      </a:r>
                      <a:r>
                        <a:rPr lang="ko-KR" sz="1200" kern="1100" dirty="0">
                          <a:effectLst/>
                        </a:rPr>
                        <a:t>을 리턴</a:t>
                      </a:r>
                      <a:r>
                        <a:rPr lang="en-US" sz="1200" kern="1100" dirty="0">
                          <a:effectLst/>
                        </a:rPr>
                        <a:t>, </a:t>
                      </a:r>
                      <a:r>
                        <a:rPr lang="ko-KR" sz="1200" kern="1100" dirty="0">
                          <a:effectLst/>
                        </a:rPr>
                        <a:t>이를 통해 제어 함수에 활용</a:t>
                      </a:r>
                      <a:r>
                        <a:rPr lang="en-US" sz="1200" kern="1100" dirty="0" smtClean="0">
                          <a:effectLst/>
                        </a:rPr>
                        <a:t>,</a:t>
                      </a: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200" kern="1100" dirty="0" err="1" smtClean="0">
                          <a:effectLst/>
                        </a:rPr>
                        <a:t>실패시</a:t>
                      </a:r>
                      <a:r>
                        <a:rPr lang="en-US" sz="1200" kern="1100" dirty="0" smtClean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-1 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 err="1">
                          <a:effectLst/>
                        </a:rPr>
                        <a:t>Lcd</a:t>
                      </a:r>
                      <a:r>
                        <a:rPr lang="en-US" sz="1100" kern="1100" dirty="0">
                          <a:effectLst/>
                        </a:rPr>
                        <a:t> </a:t>
                      </a:r>
                      <a:r>
                        <a:rPr lang="ko-KR" sz="1100" kern="1100" dirty="0">
                          <a:effectLst/>
                        </a:rPr>
                        <a:t>초기화 함수</a:t>
                      </a:r>
                      <a:r>
                        <a:rPr lang="en-US" sz="1100" kern="1100" dirty="0">
                          <a:effectLst/>
                        </a:rPr>
                        <a:t>, rows</a:t>
                      </a:r>
                      <a:r>
                        <a:rPr lang="ko-KR" sz="1100" kern="1100" dirty="0">
                          <a:effectLst/>
                        </a:rPr>
                        <a:t>과</a:t>
                      </a:r>
                      <a:r>
                        <a:rPr lang="en-US" sz="1100" kern="1100" dirty="0">
                          <a:effectLst/>
                        </a:rPr>
                        <a:t> cols</a:t>
                      </a:r>
                      <a:r>
                        <a:rPr lang="ko-KR" sz="1100" kern="1100" dirty="0">
                          <a:effectLst/>
                        </a:rPr>
                        <a:t>은 디스플레이의 행과 열을 의미</a:t>
                      </a:r>
                      <a:r>
                        <a:rPr lang="en-US" sz="1100" kern="1100" dirty="0">
                          <a:effectLst/>
                        </a:rPr>
                        <a:t>, bits</a:t>
                      </a:r>
                      <a:r>
                        <a:rPr lang="ko-KR" sz="1100" kern="1100" dirty="0">
                          <a:effectLst/>
                        </a:rPr>
                        <a:t>는 비트 폭</a:t>
                      </a:r>
                      <a:r>
                        <a:rPr lang="en-US" sz="1100" kern="1100" dirty="0">
                          <a:effectLst/>
                        </a:rPr>
                        <a:t>, RS </a:t>
                      </a:r>
                      <a:r>
                        <a:rPr lang="ko-KR" sz="1100" kern="1100" dirty="0">
                          <a:effectLst/>
                        </a:rPr>
                        <a:t>및</a:t>
                      </a:r>
                      <a:r>
                        <a:rPr lang="en-US" sz="1100" kern="1100" dirty="0">
                          <a:effectLst/>
                        </a:rPr>
                        <a:t> STRB</a:t>
                      </a:r>
                      <a:r>
                        <a:rPr lang="ko-KR" sz="1100" kern="1100" dirty="0">
                          <a:effectLst/>
                        </a:rPr>
                        <a:t>는 디스플레이의</a:t>
                      </a:r>
                      <a:r>
                        <a:rPr lang="en-US" sz="1100" kern="1100" dirty="0">
                          <a:effectLst/>
                        </a:rPr>
                        <a:t> RS</a:t>
                      </a:r>
                      <a:r>
                        <a:rPr lang="ko-KR" sz="1100" kern="1100" dirty="0">
                          <a:effectLst/>
                        </a:rPr>
                        <a:t>핀과</a:t>
                      </a:r>
                      <a:r>
                        <a:rPr lang="en-US" sz="1100" kern="1100" dirty="0">
                          <a:effectLst/>
                        </a:rPr>
                        <a:t> Enable </a:t>
                      </a:r>
                      <a:r>
                        <a:rPr lang="ko-KR" sz="1100" kern="1100" dirty="0">
                          <a:effectLst/>
                        </a:rPr>
                        <a:t>핀 번호</a:t>
                      </a:r>
                      <a:r>
                        <a:rPr lang="en-US" sz="1100" kern="1100" dirty="0">
                          <a:effectLst/>
                        </a:rPr>
                        <a:t>, d0~d7</a:t>
                      </a:r>
                      <a:r>
                        <a:rPr lang="ko-KR" sz="1100" kern="1100" dirty="0">
                          <a:effectLst/>
                        </a:rPr>
                        <a:t>은 디스플레이로 연결된</a:t>
                      </a:r>
                      <a:r>
                        <a:rPr lang="en-US" sz="1100" kern="1100" dirty="0">
                          <a:effectLst/>
                        </a:rPr>
                        <a:t> 8</a:t>
                      </a:r>
                      <a:r>
                        <a:rPr lang="ko-KR" sz="1100" kern="1100" dirty="0">
                          <a:effectLst/>
                        </a:rPr>
                        <a:t>개의 데이터 핀 번호</a:t>
                      </a: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4</a:t>
                      </a:r>
                      <a:r>
                        <a:rPr lang="ko-KR" sz="1100" kern="1100" dirty="0">
                          <a:effectLst/>
                        </a:rPr>
                        <a:t>비트 모드일 경우</a:t>
                      </a:r>
                      <a:r>
                        <a:rPr lang="en-US" sz="1100" kern="1100" dirty="0">
                          <a:effectLst/>
                        </a:rPr>
                        <a:t> d0-d3</a:t>
                      </a:r>
                      <a:r>
                        <a:rPr lang="ko-KR" sz="1100" kern="1100" dirty="0">
                          <a:effectLst/>
                        </a:rPr>
                        <a:t>만 사용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30">
                <a:tc gridSpan="2">
                  <a:txBody>
                    <a:bodyPr/>
                    <a:lstStyle/>
                    <a:p>
                      <a:pPr marL="46355" marR="45720" indent="1524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b="1" kern="1100" dirty="0">
                          <a:effectLst/>
                        </a:rPr>
                        <a:t>여러 기능의 제어 함수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396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 smtClean="0">
                          <a:effectLst/>
                        </a:rPr>
                        <a:t>lcdPostion</a:t>
                      </a:r>
                      <a:r>
                        <a:rPr lang="en-US" sz="1200" kern="1100" dirty="0" smtClean="0">
                          <a:effectLst/>
                        </a:rPr>
                        <a:t>(</a:t>
                      </a:r>
                      <a:r>
                        <a:rPr lang="en-US" sz="1200" kern="1100" dirty="0" err="1" smtClean="0">
                          <a:effectLst/>
                        </a:rPr>
                        <a:t>int</a:t>
                      </a:r>
                      <a:r>
                        <a:rPr lang="en-US" sz="1200" kern="1100" dirty="0" smtClean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handle, </a:t>
                      </a:r>
                      <a:endParaRPr lang="en-US" sz="12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err="1" smtClean="0">
                          <a:effectLst/>
                        </a:rPr>
                        <a:t>int</a:t>
                      </a:r>
                      <a:r>
                        <a:rPr lang="en-US" sz="1200" kern="1100" dirty="0" smtClean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x, </a:t>
                      </a:r>
                      <a:r>
                        <a:rPr lang="en-US" sz="1200" kern="1100" dirty="0" err="1" smtClean="0">
                          <a:effectLst/>
                        </a:rPr>
                        <a:t>int</a:t>
                      </a:r>
                      <a:r>
                        <a:rPr lang="en-US" sz="1200" kern="1100" dirty="0" smtClean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y);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100" kern="1100" dirty="0">
                          <a:effectLst/>
                        </a:rPr>
                        <a:t>커서의 위치를 설정</a:t>
                      </a: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x</a:t>
                      </a:r>
                      <a:r>
                        <a:rPr lang="ko-KR" sz="1100" kern="1100" dirty="0">
                          <a:effectLst/>
                        </a:rPr>
                        <a:t>는</a:t>
                      </a:r>
                      <a:r>
                        <a:rPr lang="en-US" sz="1100" kern="1100" dirty="0">
                          <a:effectLst/>
                        </a:rPr>
                        <a:t> col</a:t>
                      </a:r>
                      <a:r>
                        <a:rPr lang="ko-KR" sz="1100" kern="1100" dirty="0">
                          <a:effectLst/>
                        </a:rPr>
                        <a:t>이고</a:t>
                      </a:r>
                      <a:r>
                        <a:rPr lang="en-US" sz="1100" kern="1100" dirty="0">
                          <a:effectLst/>
                        </a:rPr>
                        <a:t>, 0</a:t>
                      </a:r>
                      <a:r>
                        <a:rPr lang="ko-KR" sz="1100" kern="1100" dirty="0">
                          <a:effectLst/>
                        </a:rPr>
                        <a:t>은 가장 왼쪽 자리</a:t>
                      </a:r>
                      <a:r>
                        <a:rPr lang="en-US" sz="1100" kern="1100" dirty="0">
                          <a:effectLst/>
                        </a:rPr>
                        <a:t>, </a:t>
                      </a:r>
                      <a:endParaRPr lang="ko-KR" sz="1100" kern="1100" dirty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y</a:t>
                      </a:r>
                      <a:r>
                        <a:rPr lang="ko-KR" sz="1100" kern="1100" dirty="0">
                          <a:effectLst/>
                        </a:rPr>
                        <a:t>는</a:t>
                      </a:r>
                      <a:r>
                        <a:rPr lang="en-US" sz="1100" kern="1100" dirty="0">
                          <a:effectLst/>
                        </a:rPr>
                        <a:t> row</a:t>
                      </a:r>
                      <a:r>
                        <a:rPr lang="ko-KR" sz="1100" kern="1100" dirty="0">
                          <a:effectLst/>
                        </a:rPr>
                        <a:t>이고</a:t>
                      </a:r>
                      <a:r>
                        <a:rPr lang="en-US" sz="1100" kern="1100" dirty="0">
                          <a:effectLst/>
                        </a:rPr>
                        <a:t>, 0</a:t>
                      </a:r>
                      <a:r>
                        <a:rPr lang="ko-KR" sz="1100" kern="1100" dirty="0">
                          <a:effectLst/>
                        </a:rPr>
                        <a:t>은 가장 위의 라인을 뜻함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96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>
                          <a:effectLst/>
                        </a:rPr>
                        <a:t>lcdPuts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handle, </a:t>
                      </a:r>
                      <a:endParaRPr lang="en-US" sz="12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smtClean="0">
                          <a:effectLst/>
                        </a:rPr>
                        <a:t>char </a:t>
                      </a:r>
                      <a:r>
                        <a:rPr lang="en-US" sz="1200" kern="1100" dirty="0">
                          <a:effectLst/>
                        </a:rPr>
                        <a:t>*string);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LCD</a:t>
                      </a:r>
                      <a:r>
                        <a:rPr lang="ko-KR" sz="1100" kern="1100" dirty="0">
                          <a:effectLst/>
                        </a:rPr>
                        <a:t>에 문자</a:t>
                      </a:r>
                      <a:r>
                        <a:rPr lang="en-US" sz="1100" kern="1100" dirty="0">
                          <a:effectLst/>
                        </a:rPr>
                        <a:t>(</a:t>
                      </a:r>
                      <a:r>
                        <a:rPr lang="ko-KR" sz="1100" kern="1100" dirty="0">
                          <a:effectLst/>
                        </a:rPr>
                        <a:t>열</a:t>
                      </a:r>
                      <a:r>
                        <a:rPr lang="en-US" sz="1100" kern="1100" dirty="0">
                          <a:effectLst/>
                        </a:rPr>
                        <a:t>)</a:t>
                      </a:r>
                      <a:r>
                        <a:rPr lang="ko-KR" sz="1100" kern="1100" dirty="0">
                          <a:effectLst/>
                        </a:rPr>
                        <a:t>을 </a:t>
                      </a:r>
                      <a:r>
                        <a:rPr lang="ko-KR" sz="1100" kern="1100" dirty="0" smtClean="0">
                          <a:effectLst/>
                        </a:rPr>
                        <a:t>출력</a:t>
                      </a:r>
                      <a:endParaRPr lang="ko-KR" sz="1100" kern="11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96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>
                          <a:effectLst/>
                        </a:rPr>
                        <a:t>lcdPutchar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handle, </a:t>
                      </a:r>
                      <a:endParaRPr lang="en-US" sz="12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err="1" smtClean="0">
                          <a:effectLst/>
                        </a:rPr>
                        <a:t>uint_t</a:t>
                      </a:r>
                      <a:r>
                        <a:rPr lang="en-US" sz="1200" kern="1100" dirty="0" smtClean="0">
                          <a:effectLst/>
                        </a:rPr>
                        <a:t> </a:t>
                      </a:r>
                      <a:r>
                        <a:rPr lang="en-US" sz="1200" kern="1100" dirty="0">
                          <a:effectLst/>
                        </a:rPr>
                        <a:t>data);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96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>
                          <a:effectLst/>
                        </a:rPr>
                        <a:t>lcdPrintf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handle, </a:t>
                      </a:r>
                      <a:endParaRPr lang="en-US" sz="1200" kern="1100" dirty="0" smtClean="0">
                        <a:effectLst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 smtClean="0">
                          <a:effectLst/>
                        </a:rPr>
                        <a:t>char </a:t>
                      </a:r>
                      <a:r>
                        <a:rPr lang="en-US" sz="1200" kern="1100" dirty="0">
                          <a:effectLst/>
                        </a:rPr>
                        <a:t>*string);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83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kern="1100" dirty="0">
                          <a:effectLst/>
                        </a:rPr>
                        <a:t>void </a:t>
                      </a:r>
                      <a:r>
                        <a:rPr lang="en-US" sz="1200" kern="1100" dirty="0" err="1">
                          <a:effectLst/>
                        </a:rPr>
                        <a:t>lcdClear</a:t>
                      </a:r>
                      <a:r>
                        <a:rPr lang="en-US" sz="1200" kern="1100" dirty="0">
                          <a:effectLst/>
                        </a:rPr>
                        <a:t>(</a:t>
                      </a:r>
                      <a:r>
                        <a:rPr lang="en-US" sz="1200" kern="1100" dirty="0" err="1">
                          <a:effectLst/>
                        </a:rPr>
                        <a:t>int</a:t>
                      </a:r>
                      <a:r>
                        <a:rPr lang="en-US" sz="1200" kern="1100" dirty="0">
                          <a:effectLst/>
                        </a:rPr>
                        <a:t> handle);</a:t>
                      </a:r>
                      <a:endParaRPr lang="ko-KR" sz="12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100" kern="1100" dirty="0">
                          <a:effectLst/>
                        </a:rPr>
                        <a:t>LCD </a:t>
                      </a:r>
                      <a:r>
                        <a:rPr lang="ko-KR" sz="1100" kern="1100" dirty="0">
                          <a:effectLst/>
                        </a:rPr>
                        <a:t>전체 화면을 </a:t>
                      </a:r>
                      <a:r>
                        <a:rPr lang="ko-KR" sz="1100" kern="1100" dirty="0" err="1">
                          <a:effectLst/>
                        </a:rPr>
                        <a:t>클리어</a:t>
                      </a:r>
                      <a:endParaRPr lang="ko-KR" sz="1100" b="1" kern="11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22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Text LCD</a:t>
            </a:r>
            <a:r>
              <a:rPr lang="ko-KR" altLang="en-US" dirty="0" smtClean="0"/>
              <a:t>는 </a:t>
            </a:r>
            <a:r>
              <a:rPr lang="ko-KR" altLang="en-US" dirty="0"/>
              <a:t>핀 </a:t>
            </a:r>
            <a:r>
              <a:rPr lang="en-US" altLang="ko-KR" dirty="0" smtClean="0"/>
              <a:t>12, 16, 22, 26, 27, 36</a:t>
            </a:r>
            <a:r>
              <a:rPr lang="ko-KR" altLang="en-US" dirty="0" smtClean="0"/>
              <a:t>번</a:t>
            </a:r>
            <a:r>
              <a:rPr lang="en-US" altLang="ko-KR" dirty="0"/>
              <a:t>(BCM Mode)</a:t>
            </a:r>
            <a:r>
              <a:rPr lang="ko-KR" altLang="en-US" dirty="0"/>
              <a:t>과 연결</a:t>
            </a:r>
            <a:endParaRPr lang="en-US" altLang="ko-KR" dirty="0"/>
          </a:p>
          <a:p>
            <a:pPr lvl="1"/>
            <a:r>
              <a:rPr lang="en-US" altLang="ko-KR" dirty="0" smtClean="0"/>
              <a:t>GPIO 12, 27, 22, 23 : D0~D3</a:t>
            </a:r>
          </a:p>
          <a:p>
            <a:pPr lvl="1"/>
            <a:r>
              <a:rPr lang="en-US" altLang="ko-KR" dirty="0" smtClean="0"/>
              <a:t>GPIO 26 : STRB</a:t>
            </a:r>
          </a:p>
          <a:p>
            <a:pPr lvl="1"/>
            <a:r>
              <a:rPr lang="en-US" altLang="ko-KR" dirty="0" smtClean="0"/>
              <a:t>GPIO 36 : RS</a:t>
            </a:r>
          </a:p>
          <a:p>
            <a:pPr lvl="1"/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780928"/>
            <a:ext cx="3239770" cy="3061335"/>
            <a:chOff x="2952115" y="1898332"/>
            <a:chExt cx="3239770" cy="3061335"/>
          </a:xfrm>
        </p:grpSpPr>
        <p:pic>
          <p:nvPicPr>
            <p:cNvPr id="5" name="그림 4" descr="D:\Edge_Embedded\사진들\라즈베리파이 센서부분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7"/>
            <a:stretch/>
          </p:blipFill>
          <p:spPr bwMode="auto">
            <a:xfrm>
              <a:off x="2952115" y="1898332"/>
              <a:ext cx="3239770" cy="30613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840033" y="1898332"/>
              <a:ext cx="1466215" cy="7416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8" name="그림 7" descr="D:\Edge_Embedded\사진들\Textlcd GP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1" y="2204864"/>
            <a:ext cx="4319905" cy="391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9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(1)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08_TEXTLCD_01.c”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LCD </a:t>
            </a:r>
            <a:r>
              <a:rPr lang="ko-KR" altLang="en-US" dirty="0" smtClean="0"/>
              <a:t>라이브러리를 이용하여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해당 문자열을 출력하는 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742504"/>
              </p:ext>
            </p:extLst>
          </p:nvPr>
        </p:nvGraphicFramePr>
        <p:xfrm>
          <a:off x="1628403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08_TEXTLCD_01.c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719572" y="2492896"/>
            <a:ext cx="7704856" cy="388885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08_TEXTLCD_01.c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lcd.h</a:t>
            </a:r>
            <a:r>
              <a:rPr lang="en-US" altLang="ko-KR" sz="1400" dirty="0">
                <a:latin typeface="+mj-lt"/>
              </a:rPr>
              <a:t>&gt;                         </a:t>
            </a: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라이브러리 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   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// </a:t>
            </a:r>
            <a:r>
              <a:rPr lang="en-US" altLang="ko-KR" sz="1400" dirty="0">
                <a:latin typeface="+mj-lt"/>
              </a:rPr>
              <a:t>2*16 Text LCD, 4bit </a:t>
            </a:r>
            <a:r>
              <a:rPr lang="ko-KR" altLang="en-US" sz="1400" dirty="0">
                <a:latin typeface="+mj-lt"/>
              </a:rPr>
              <a:t>폭</a:t>
            </a:r>
            <a:r>
              <a:rPr lang="en-US" altLang="ko-KR" sz="1400" dirty="0">
                <a:latin typeface="+mj-lt"/>
              </a:rPr>
              <a:t>, </a:t>
            </a:r>
            <a:r>
              <a:rPr lang="en-US" altLang="ko-KR" sz="1400" dirty="0" err="1">
                <a:latin typeface="+mj-lt"/>
              </a:rPr>
              <a:t>rs</a:t>
            </a:r>
            <a:r>
              <a:rPr lang="en-US" altLang="ko-KR" sz="1400" dirty="0">
                <a:latin typeface="+mj-lt"/>
              </a:rPr>
              <a:t>, </a:t>
            </a:r>
            <a:r>
              <a:rPr lang="en-US" altLang="ko-KR" sz="1400" dirty="0" err="1">
                <a:latin typeface="+mj-lt"/>
              </a:rPr>
              <a:t>strb</a:t>
            </a:r>
            <a:r>
              <a:rPr lang="en-US" altLang="ko-KR" sz="1400" dirty="0">
                <a:latin typeface="+mj-lt"/>
              </a:rPr>
              <a:t>, d0, d1, d2, d3 </a:t>
            </a:r>
            <a:r>
              <a:rPr lang="ko-KR" altLang="en-US" sz="1400" dirty="0">
                <a:latin typeface="+mj-lt"/>
              </a:rPr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= </a:t>
            </a:r>
            <a:r>
              <a:rPr lang="en-US" altLang="ko-KR" sz="1400" dirty="0" err="1">
                <a:latin typeface="+mj-lt"/>
              </a:rPr>
              <a:t>lcdInit</a:t>
            </a:r>
            <a:r>
              <a:rPr lang="en-US" altLang="ko-KR" sz="1400" dirty="0">
                <a:latin typeface="+mj-lt"/>
              </a:rPr>
              <a:t>(2, 16, 4, 16, 26, 18, 27, 22, 23, 0, 0, 0, 0);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lcdClear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);                               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화면 </a:t>
            </a:r>
            <a:r>
              <a:rPr lang="ko-KR" altLang="en-US" sz="1400" dirty="0" err="1" smtClean="0">
                <a:latin typeface="+mj-lt"/>
              </a:rPr>
              <a:t>클리어</a:t>
            </a: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lcdPosition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0, 0);                     // Cursor</a:t>
            </a:r>
            <a:r>
              <a:rPr lang="ko-KR" altLang="en-US" sz="1400" dirty="0">
                <a:latin typeface="+mj-lt"/>
              </a:rPr>
              <a:t>를 </a:t>
            </a:r>
            <a:r>
              <a:rPr lang="en-US" altLang="ko-KR" sz="1400" dirty="0">
                <a:latin typeface="+mj-lt"/>
              </a:rPr>
              <a:t>0, 0</a:t>
            </a:r>
            <a:r>
              <a:rPr lang="ko-KR" altLang="en-US" sz="1400" dirty="0">
                <a:latin typeface="+mj-lt"/>
              </a:rPr>
              <a:t>으로 이동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lcdPuts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“</a:t>
            </a:r>
            <a:r>
              <a:rPr lang="en-US" altLang="ko-KR" sz="1400" dirty="0" err="1">
                <a:latin typeface="+mj-lt"/>
              </a:rPr>
              <a:t>edgeiLAB</a:t>
            </a:r>
            <a:r>
              <a:rPr lang="en-US" altLang="ko-KR" sz="1400" dirty="0">
                <a:latin typeface="+mj-lt"/>
              </a:rPr>
              <a:t>”);                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ko-KR" altLang="en-US" sz="1400" dirty="0">
                <a:latin typeface="+mj-lt"/>
              </a:rPr>
              <a:t>화면에 “</a:t>
            </a:r>
            <a:r>
              <a:rPr lang="en-US" altLang="ko-KR" sz="1400" dirty="0" err="1">
                <a:latin typeface="+mj-lt"/>
              </a:rPr>
              <a:t>edgeiLAB</a:t>
            </a:r>
            <a:r>
              <a:rPr lang="en-US" altLang="ko-KR" sz="1400" dirty="0">
                <a:latin typeface="+mj-lt"/>
              </a:rPr>
              <a:t>” </a:t>
            </a:r>
            <a:r>
              <a:rPr lang="ko-KR" altLang="en-US" sz="1400" dirty="0" smtClean="0">
                <a:latin typeface="+mj-lt"/>
              </a:rPr>
              <a:t>출력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2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 예제</a:t>
            </a:r>
            <a:r>
              <a:rPr lang="en-US" altLang="ko-KR" dirty="0"/>
              <a:t>(1)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“</a:t>
            </a:r>
            <a:r>
              <a:rPr lang="en-US" altLang="ko-KR" dirty="0"/>
              <a:t>ctrl + X”</a:t>
            </a:r>
            <a:r>
              <a:rPr lang="ko-KR" altLang="en-US" dirty="0"/>
              <a:t>를 눌러 종료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ko-KR" altLang="en-US" dirty="0"/>
              <a:t> 및 생성된 </a:t>
            </a:r>
            <a:r>
              <a:rPr lang="ko-KR" altLang="en-US" dirty="0" smtClean="0"/>
              <a:t>“</a:t>
            </a:r>
            <a:r>
              <a:rPr lang="en-US" altLang="ko-KR" dirty="0" smtClean="0"/>
              <a:t>08_TEXTLCD_01” </a:t>
            </a: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컴파일 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wiringPiDev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라이브러리를 추가하여 컴파일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719572" y="1388393"/>
            <a:ext cx="7704856" cy="244827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lcdPosition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0, 1);        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en-US" altLang="ko-KR" sz="1400" dirty="0">
                <a:latin typeface="+mj-lt"/>
              </a:rPr>
              <a:t>Cursor</a:t>
            </a:r>
            <a:r>
              <a:rPr lang="ko-KR" altLang="en-US" sz="1400" dirty="0">
                <a:latin typeface="+mj-lt"/>
              </a:rPr>
              <a:t>를 </a:t>
            </a:r>
            <a:r>
              <a:rPr lang="en-US" altLang="ko-KR" sz="1400" dirty="0">
                <a:latin typeface="+mj-lt"/>
              </a:rPr>
              <a:t>0, 1</a:t>
            </a:r>
            <a:r>
              <a:rPr lang="ko-KR" altLang="en-US" sz="1400" dirty="0">
                <a:latin typeface="+mj-lt"/>
              </a:rPr>
              <a:t>으로 이동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lcdPuts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“Hello World”);             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화면에 “</a:t>
            </a:r>
            <a:r>
              <a:rPr lang="en-US" altLang="ko-KR" sz="1400" dirty="0">
                <a:latin typeface="+mj-lt"/>
              </a:rPr>
              <a:t>Hello World” </a:t>
            </a:r>
            <a:r>
              <a:rPr lang="ko-KR" altLang="en-US" sz="1400" dirty="0">
                <a:latin typeface="+mj-lt"/>
              </a:rPr>
              <a:t>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delay(1000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 startAt="13"/>
            </a:pPr>
            <a:r>
              <a:rPr lang="en-US" altLang="ko-KR" sz="1400" dirty="0" smtClean="0">
                <a:latin typeface="+mj-lt"/>
              </a:rPr>
              <a:t>}</a:t>
            </a:r>
            <a:endParaRPr lang="en-US" altLang="ko-KR" sz="1400" dirty="0">
              <a:latin typeface="+mj-lt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786562"/>
              </p:ext>
            </p:extLst>
          </p:nvPr>
        </p:nvGraphicFramePr>
        <p:xfrm>
          <a:off x="1626518" y="5517232"/>
          <a:ext cx="5762625" cy="5334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07_TEXTLCD_01 07_TEXTLCD_01.c        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lwiringPiDev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./07_TEXTLCD_01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 flipH="1">
            <a:off x="2527201" y="5848697"/>
            <a:ext cx="1152128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7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(1)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Text LCD</a:t>
            </a:r>
            <a:r>
              <a:rPr lang="ko-KR" altLang="en-US" dirty="0" smtClean="0"/>
              <a:t>의 첫째 줄에는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EdgeiLAB</a:t>
            </a:r>
            <a:r>
              <a:rPr lang="en-US" altLang="ko-KR" dirty="0" smtClean="0"/>
              <a:t>”</a:t>
            </a:r>
          </a:p>
          <a:p>
            <a:pPr lvl="2"/>
            <a:r>
              <a:rPr lang="ko-KR" altLang="en-US" dirty="0" smtClean="0"/>
              <a:t>둘째 줄에는 </a:t>
            </a:r>
            <a:r>
              <a:rPr lang="en-US" altLang="ko-KR" dirty="0" smtClean="0"/>
              <a:t>“Hello World”</a:t>
            </a:r>
            <a:r>
              <a:rPr lang="ko-KR" altLang="en-US" dirty="0" smtClean="0"/>
              <a:t>가 출력</a:t>
            </a:r>
            <a:endParaRPr lang="en-US" altLang="ko-KR" dirty="0" smtClean="0"/>
          </a:p>
        </p:txBody>
      </p:sp>
      <p:pic>
        <p:nvPicPr>
          <p:cNvPr id="8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5"/>
          <a:stretch/>
        </p:blipFill>
        <p:spPr bwMode="auto">
          <a:xfrm>
            <a:off x="2483768" y="2299320"/>
            <a:ext cx="4176464" cy="3816424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312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r>
              <a:rPr lang="ko-KR" altLang="en-US" dirty="0"/>
              <a:t>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ko-KR" altLang="en-US" dirty="0"/>
              <a:t> </a:t>
            </a:r>
            <a:r>
              <a:rPr lang="en-US" altLang="ko-KR" dirty="0" smtClean="0"/>
              <a:t>08_TEXTLCD_02.c”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Ultrasonic</a:t>
            </a:r>
            <a:r>
              <a:rPr lang="ko-KR" altLang="en-US" dirty="0" smtClean="0"/>
              <a:t>으로 측정한 거리 값을 </a:t>
            </a:r>
            <a:r>
              <a:rPr lang="en-US" altLang="ko-KR" dirty="0" smtClean="0"/>
              <a:t>Text LCD </a:t>
            </a:r>
            <a:r>
              <a:rPr lang="ko-KR" altLang="en-US" dirty="0" smtClean="0"/>
              <a:t>에 출력하는 예제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75803"/>
              </p:ext>
            </p:extLst>
          </p:nvPr>
        </p:nvGraphicFramePr>
        <p:xfrm>
          <a:off x="1619250" y="1700808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08_TEXTLCD_02.c 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19572" y="2492896"/>
            <a:ext cx="7704856" cy="388885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// File : 08_TEXTLCD_02.c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stdio.h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wiringPi.h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#include &lt;</a:t>
            </a:r>
            <a:r>
              <a:rPr lang="en-US" altLang="ko-KR" sz="1400" dirty="0" err="1">
                <a:latin typeface="+mj-lt"/>
              </a:rPr>
              <a:t>lcd.h</a:t>
            </a:r>
            <a:r>
              <a:rPr lang="en-US" altLang="ko-KR" sz="1400" dirty="0">
                <a:latin typeface="+mj-lt"/>
              </a:rPr>
              <a:t>&gt;                        </a:t>
            </a:r>
            <a:r>
              <a:rPr lang="en-US" altLang="ko-KR" sz="1400" dirty="0" smtClean="0">
                <a:latin typeface="+mj-lt"/>
              </a:rPr>
              <a:t>    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라이브러리 참조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 = 1;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const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 = 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wiringPiSetupGpio</a:t>
            </a:r>
            <a:r>
              <a:rPr lang="en-US" altLang="ko-KR" sz="1400" dirty="0">
                <a:latin typeface="+mj-lt"/>
              </a:rPr>
              <a:t>();                  </a:t>
            </a:r>
            <a:r>
              <a:rPr lang="en-US" altLang="ko-KR" sz="1400" dirty="0" smtClean="0">
                <a:latin typeface="+mj-lt"/>
              </a:rPr>
              <a:t>  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>
                <a:latin typeface="+mj-lt"/>
              </a:rPr>
              <a:t>핀 번호를 </a:t>
            </a:r>
            <a:r>
              <a:rPr lang="en-US" altLang="ko-KR" sz="1400" dirty="0">
                <a:latin typeface="+mj-lt"/>
              </a:rPr>
              <a:t>BCM Mode</a:t>
            </a:r>
            <a:r>
              <a:rPr lang="ko-KR" altLang="en-US" sz="1400" dirty="0">
                <a:latin typeface="+mj-lt"/>
              </a:rPr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, INPUT);     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en-US" altLang="ko-KR" sz="1400" dirty="0">
                <a:latin typeface="+mj-lt"/>
              </a:rPr>
              <a:t>Echo</a:t>
            </a:r>
            <a:r>
              <a:rPr lang="ko-KR" altLang="en-US" sz="1400" dirty="0">
                <a:latin typeface="+mj-lt"/>
              </a:rPr>
              <a:t>핀을 입력으로 설정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pinMode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OUTPUT);       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en-US" altLang="ko-KR" sz="1400" dirty="0">
                <a:latin typeface="+mj-lt"/>
              </a:rPr>
              <a:t>Trigger </a:t>
            </a:r>
            <a:r>
              <a:rPr lang="ko-KR" altLang="en-US" sz="1400" dirty="0">
                <a:latin typeface="+mj-lt"/>
              </a:rPr>
              <a:t>핀을 출력으로 </a:t>
            </a:r>
            <a:r>
              <a:rPr lang="ko-KR" altLang="en-US" sz="1400" dirty="0" smtClean="0">
                <a:latin typeface="+mj-lt"/>
              </a:rPr>
              <a:t>설정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(2)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19572" y="1268760"/>
            <a:ext cx="7704856" cy="511299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// </a:t>
            </a:r>
            <a:r>
              <a:rPr lang="en-US" altLang="ko-KR" sz="1400" dirty="0"/>
              <a:t>2*16 Text LCD, 4bit </a:t>
            </a:r>
            <a:r>
              <a:rPr lang="ko-KR" altLang="en-US" sz="1400" dirty="0"/>
              <a:t>폭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strb</a:t>
            </a:r>
            <a:r>
              <a:rPr lang="en-US" altLang="ko-KR" sz="1400" dirty="0"/>
              <a:t>, d0, d1, d2, d3 </a:t>
            </a:r>
            <a:r>
              <a:rPr lang="ko-KR" altLang="en-US" sz="1400" dirty="0"/>
              <a:t>핀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lcd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lcdInit</a:t>
            </a:r>
            <a:r>
              <a:rPr lang="en-US" altLang="ko-KR" sz="1400" dirty="0"/>
              <a:t>(2, 16, 4, 16, 26, 18, 27, 22, 23, 0, 0, 0, 0); </a:t>
            </a: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delay(30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while(1</a:t>
            </a:r>
            <a:r>
              <a:rPr lang="en-US" altLang="ko-KR" sz="1400" dirty="0">
                <a:latin typeface="+mj-lt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{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HIGH);     </a:t>
            </a:r>
            <a:r>
              <a:rPr lang="en-US" altLang="ko-KR" sz="1400" dirty="0" smtClean="0">
                <a:latin typeface="+mj-lt"/>
              </a:rPr>
              <a:t>        // </a:t>
            </a:r>
            <a:r>
              <a:rPr lang="en-US" altLang="ko-KR" sz="1400" dirty="0">
                <a:latin typeface="+mj-lt"/>
              </a:rPr>
              <a:t>Trigger </a:t>
            </a:r>
            <a:r>
              <a:rPr lang="ko-KR" altLang="en-US" sz="1400" dirty="0">
                <a:latin typeface="+mj-lt"/>
              </a:rPr>
              <a:t>핀을 </a:t>
            </a:r>
            <a:r>
              <a:rPr lang="en-US" altLang="ko-KR" sz="1400" dirty="0">
                <a:latin typeface="+mj-lt"/>
              </a:rPr>
              <a:t>20us </a:t>
            </a:r>
            <a:r>
              <a:rPr lang="ko-KR" altLang="en-US" sz="1400" dirty="0">
                <a:latin typeface="+mj-lt"/>
              </a:rPr>
              <a:t>동안 </a:t>
            </a:r>
            <a:r>
              <a:rPr lang="en-US" altLang="ko-KR" sz="1400" dirty="0">
                <a:latin typeface="+mj-lt"/>
              </a:rPr>
              <a:t>HIGH</a:t>
            </a:r>
            <a:r>
              <a:rPr lang="ko-KR" altLang="en-US" sz="1400" dirty="0">
                <a:latin typeface="+mj-lt"/>
              </a:rPr>
              <a:t>로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delayMircoseconds</a:t>
            </a:r>
            <a:r>
              <a:rPr lang="en-US" altLang="ko-KR" sz="1400" dirty="0" smtClean="0">
                <a:latin typeface="+mj-lt"/>
              </a:rPr>
              <a:t>(20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digitalWrite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pinTrigger</a:t>
            </a:r>
            <a:r>
              <a:rPr lang="en-US" altLang="ko-KR" sz="1400" dirty="0">
                <a:latin typeface="+mj-lt"/>
              </a:rPr>
              <a:t>, LOW);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LOW);    // </a:t>
            </a:r>
            <a:r>
              <a:rPr lang="ko-KR" altLang="en-US" sz="1400" dirty="0">
                <a:latin typeface="+mj-lt"/>
              </a:rPr>
              <a:t>반사된 신호가 들어올 때까지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 = micros();                  // </a:t>
            </a:r>
            <a:r>
              <a:rPr lang="ko-KR" altLang="en-US" sz="1400" dirty="0">
                <a:latin typeface="+mj-lt"/>
              </a:rPr>
              <a:t>반사된 신호가 수신될 때 시간 초기화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while(</a:t>
            </a:r>
            <a:r>
              <a:rPr lang="en-US" altLang="ko-KR" sz="1400" dirty="0" err="1" smtClean="0">
                <a:latin typeface="+mj-lt"/>
              </a:rPr>
              <a:t>digitalRead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pinEcho</a:t>
            </a:r>
            <a:r>
              <a:rPr lang="en-US" altLang="ko-KR" sz="1400" dirty="0">
                <a:latin typeface="+mj-lt"/>
              </a:rPr>
              <a:t>) == HIGH);   // </a:t>
            </a:r>
            <a:r>
              <a:rPr lang="ko-KR" altLang="en-US" sz="1400" dirty="0">
                <a:latin typeface="+mj-lt"/>
              </a:rPr>
              <a:t>반사된 신호가 없을 때까지 대기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long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= micros() – </a:t>
            </a:r>
            <a:r>
              <a:rPr lang="en-US" altLang="ko-KR" sz="1400" dirty="0" err="1">
                <a:latin typeface="+mj-lt"/>
              </a:rPr>
              <a:t>startTime</a:t>
            </a:r>
            <a:r>
              <a:rPr lang="en-US" altLang="ko-KR" sz="1400" dirty="0">
                <a:latin typeface="+mj-lt"/>
              </a:rPr>
              <a:t>;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ko-KR" altLang="en-US" sz="1400" dirty="0">
                <a:latin typeface="+mj-lt"/>
              </a:rPr>
              <a:t>반사된 신호가 없어진 직후 시간차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distance =  </a:t>
            </a:r>
            <a:r>
              <a:rPr lang="en-US" altLang="ko-KR" sz="1400" dirty="0" err="1">
                <a:latin typeface="+mj-lt"/>
              </a:rPr>
              <a:t>endTime</a:t>
            </a:r>
            <a:r>
              <a:rPr lang="en-US" altLang="ko-KR" sz="1400" dirty="0">
                <a:latin typeface="+mj-lt"/>
              </a:rPr>
              <a:t> / 58;             // </a:t>
            </a:r>
            <a:r>
              <a:rPr lang="ko-KR" altLang="en-US" sz="1400" dirty="0">
                <a:latin typeface="+mj-lt"/>
              </a:rPr>
              <a:t>시간을 이용해 거리 계산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lcdClear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);                                  </a:t>
            </a:r>
            <a:r>
              <a:rPr lang="en-US" altLang="ko-KR" sz="1400" dirty="0" smtClean="0">
                <a:latin typeface="+mj-lt"/>
              </a:rPr>
              <a:t> 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화면 </a:t>
            </a:r>
            <a:r>
              <a:rPr lang="ko-KR" altLang="en-US" sz="1400" dirty="0" err="1" smtClean="0">
                <a:latin typeface="+mj-lt"/>
              </a:rPr>
              <a:t>클리어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6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 smtClean="0"/>
              <a:t>GPIO</a:t>
            </a:r>
            <a:r>
              <a:rPr lang="ko-KR" altLang="en-US" dirty="0" smtClean="0"/>
              <a:t>를 활용한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/>
              <a:t>동작 </a:t>
            </a:r>
            <a:r>
              <a:rPr lang="ko-KR" altLang="en-US" dirty="0" smtClean="0"/>
              <a:t>제어 예제</a:t>
            </a:r>
            <a:r>
              <a:rPr lang="en-US" altLang="ko-KR" dirty="0" smtClean="0"/>
              <a:t>(2)</a:t>
            </a:r>
          </a:p>
          <a:p>
            <a:pPr lvl="1"/>
            <a:r>
              <a:rPr lang="ko-KR" altLang="en-US" dirty="0" smtClean="0"/>
              <a:t>터미널 창에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01_LED_02.c”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나노</a:t>
            </a:r>
            <a:r>
              <a:rPr lang="ko-KR" altLang="en-US" dirty="0" smtClean="0"/>
              <a:t> 편집기를 이용하여 </a:t>
            </a:r>
            <a:r>
              <a:rPr lang="en-US" altLang="ko-KR" dirty="0" smtClean="0"/>
              <a:t>01_LED_02.c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LED 2</a:t>
            </a:r>
            <a:r>
              <a:rPr lang="ko-KR" altLang="en-US" dirty="0" smtClean="0"/>
              <a:t>개를 이용해서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반전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하는 예제</a:t>
            </a:r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63353"/>
              </p:ext>
            </p:extLst>
          </p:nvPr>
        </p:nvGraphicFramePr>
        <p:xfrm>
          <a:off x="1619250" y="1988840"/>
          <a:ext cx="5762625" cy="28384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nano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01_LED_02.c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19572" y="2780928"/>
            <a:ext cx="7704856" cy="3600823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// File : 01_LED_02.c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stdio.h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wiringPi.h</a:t>
            </a:r>
            <a:r>
              <a:rPr lang="en-US" altLang="ko-KR" sz="1400" dirty="0"/>
              <a:t>&gt;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pinLed1 = 21;                     // 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21</a:t>
            </a:r>
            <a:r>
              <a:rPr lang="ko-KR" altLang="en-US" sz="1400" dirty="0"/>
              <a:t>번</a:t>
            </a:r>
            <a:r>
              <a:rPr lang="en-US" altLang="ko-KR" sz="1400" dirty="0"/>
              <a:t>, 20</a:t>
            </a:r>
            <a:r>
              <a:rPr lang="ko-KR" altLang="en-US" sz="1400" dirty="0"/>
              <a:t>번 핀</a:t>
            </a:r>
            <a:r>
              <a:rPr lang="en-US" altLang="ko-KR" sz="1400" dirty="0"/>
              <a:t>(BCM Mode)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pinLed2 = 20;                      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main(void)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/>
              <a:t>{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wiringPiSetupGpio</a:t>
            </a:r>
            <a:r>
              <a:rPr lang="en-US" altLang="ko-KR" sz="1400" dirty="0"/>
              <a:t>();                 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// </a:t>
            </a:r>
            <a:r>
              <a:rPr lang="ko-KR" altLang="en-US" sz="1400" dirty="0"/>
              <a:t>핀 번호를 </a:t>
            </a:r>
            <a:r>
              <a:rPr lang="en-US" altLang="ko-KR" sz="1400" dirty="0"/>
              <a:t>BCM Mode</a:t>
            </a:r>
            <a:r>
              <a:rPr lang="ko-KR" altLang="en-US" sz="1400" dirty="0"/>
              <a:t>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/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(pinLed1</a:t>
            </a:r>
            <a:r>
              <a:rPr lang="en-US" altLang="ko-KR" sz="1400" dirty="0"/>
              <a:t>, OUTPUT);       </a:t>
            </a:r>
            <a:r>
              <a:rPr lang="en-US" altLang="ko-KR" sz="1400" dirty="0" smtClean="0"/>
              <a:t>    </a:t>
            </a:r>
            <a:r>
              <a:rPr lang="en-US" altLang="ko-KR" sz="1400" dirty="0"/>
              <a:t>// LED1~2 </a:t>
            </a:r>
            <a:r>
              <a:rPr lang="ko-KR" altLang="en-US" sz="1400" dirty="0"/>
              <a:t>핀을 출력모드로 설정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pinMode</a:t>
            </a:r>
            <a:r>
              <a:rPr lang="en-US" altLang="ko-KR" sz="1400" dirty="0" smtClean="0"/>
              <a:t>(pinLed2</a:t>
            </a:r>
            <a:r>
              <a:rPr lang="en-US" altLang="ko-KR" sz="1400" dirty="0"/>
              <a:t>, OUTPUT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563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(2)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작성 </a:t>
            </a:r>
            <a:r>
              <a:rPr lang="ko-KR" altLang="en-US" dirty="0"/>
              <a:t>후 “</a:t>
            </a:r>
            <a:r>
              <a:rPr lang="en-US" altLang="ko-KR" dirty="0" err="1"/>
              <a:t>crtl</a:t>
            </a:r>
            <a:r>
              <a:rPr lang="en-US" altLang="ko-KR" dirty="0"/>
              <a:t> + o” </a:t>
            </a:r>
            <a:r>
              <a:rPr lang="ko-KR" altLang="en-US" dirty="0"/>
              <a:t>를 눌러 저장 및 “</a:t>
            </a:r>
            <a:r>
              <a:rPr lang="en-US" altLang="ko-KR" dirty="0"/>
              <a:t>ctrl + X”</a:t>
            </a:r>
            <a:r>
              <a:rPr lang="ko-KR" altLang="en-US" dirty="0"/>
              <a:t>를 눌러 종료</a:t>
            </a:r>
          </a:p>
          <a:p>
            <a:pPr lvl="1"/>
            <a:r>
              <a:rPr lang="en-US" altLang="ko-KR" dirty="0"/>
              <a:t>GCC </a:t>
            </a:r>
            <a:r>
              <a:rPr lang="ko-KR" altLang="en-US" dirty="0"/>
              <a:t>컴파일러를 사용하여 </a:t>
            </a:r>
            <a:r>
              <a:rPr lang="ko-KR" altLang="en-US" dirty="0" err="1"/>
              <a:t>빌드</a:t>
            </a:r>
            <a:r>
              <a:rPr lang="ko-KR" altLang="en-US" dirty="0"/>
              <a:t> 및 생성된 “</a:t>
            </a:r>
            <a:r>
              <a:rPr lang="en-US" altLang="ko-KR" dirty="0" smtClean="0"/>
              <a:t>08_TEXTLCD_02”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컴파일 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wiringPiDev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라이브러리를 추가하여 </a:t>
            </a:r>
            <a:r>
              <a:rPr lang="ko-KR" altLang="en-US" dirty="0" smtClean="0">
                <a:solidFill>
                  <a:srgbClr val="FF0000"/>
                </a:solidFill>
              </a:rPr>
              <a:t>컴파일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19572" y="1268760"/>
            <a:ext cx="7704856" cy="255649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lcdPosition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lcd</a:t>
            </a:r>
            <a:r>
              <a:rPr lang="en-US" altLang="ko-KR" sz="1400" dirty="0"/>
              <a:t>, 0, 0);                    </a:t>
            </a:r>
            <a:r>
              <a:rPr lang="en-US" altLang="ko-KR" sz="1400" dirty="0" smtClean="0"/>
              <a:t>      </a:t>
            </a:r>
            <a:r>
              <a:rPr lang="en-US" altLang="ko-KR" sz="1400" dirty="0"/>
              <a:t>// Cursor</a:t>
            </a:r>
            <a:r>
              <a:rPr lang="ko-KR" altLang="en-US" sz="1400" dirty="0"/>
              <a:t>를 </a:t>
            </a:r>
            <a:r>
              <a:rPr lang="en-US" altLang="ko-KR" sz="1400" dirty="0"/>
              <a:t>0, 0</a:t>
            </a:r>
            <a:r>
              <a:rPr lang="ko-KR" altLang="en-US" sz="1400" dirty="0"/>
              <a:t>으로 이동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/>
              <a:t>        </a:t>
            </a:r>
            <a:r>
              <a:rPr lang="en-US" altLang="ko-KR" sz="1400" dirty="0" err="1" smtClean="0"/>
              <a:t>lcdPuts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lcd</a:t>
            </a:r>
            <a:r>
              <a:rPr lang="en-US" altLang="ko-KR" sz="1400" dirty="0"/>
              <a:t>, “Distance”);                 </a:t>
            </a:r>
            <a:r>
              <a:rPr lang="en-US" altLang="ko-KR" sz="1400" dirty="0" smtClean="0"/>
              <a:t>     // </a:t>
            </a:r>
            <a:r>
              <a:rPr lang="en-US" altLang="ko-KR" sz="1400" dirty="0" err="1"/>
              <a:t>lcd</a:t>
            </a:r>
            <a:r>
              <a:rPr lang="ko-KR" altLang="en-US" sz="1400" dirty="0"/>
              <a:t>화면에 “</a:t>
            </a:r>
            <a:r>
              <a:rPr lang="en-US" altLang="ko-KR" sz="1400" dirty="0"/>
              <a:t>Distance” </a:t>
            </a:r>
            <a:r>
              <a:rPr lang="ko-KR" altLang="en-US" sz="1400" dirty="0"/>
              <a:t>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sz="1400" dirty="0" smtClean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lcdPosition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0, 1);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</a:t>
            </a:r>
            <a:r>
              <a:rPr lang="en-US" altLang="ko-KR" sz="1400" dirty="0" err="1" smtClean="0">
                <a:latin typeface="+mj-lt"/>
              </a:rPr>
              <a:t>lcdPrintf</a:t>
            </a:r>
            <a:r>
              <a:rPr lang="en-US" altLang="ko-KR" sz="1400" dirty="0" smtClean="0">
                <a:latin typeface="+mj-lt"/>
              </a:rPr>
              <a:t>(</a:t>
            </a:r>
            <a:r>
              <a:rPr lang="en-US" altLang="ko-KR" sz="1400" dirty="0" err="1" smtClean="0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, “%d cm “, distance);       </a:t>
            </a:r>
            <a:r>
              <a:rPr lang="en-US" altLang="ko-KR" sz="1400" dirty="0" smtClean="0">
                <a:latin typeface="+mj-lt"/>
              </a:rPr>
              <a:t>  // </a:t>
            </a:r>
            <a:r>
              <a:rPr lang="en-US" altLang="ko-KR" sz="1400" dirty="0" err="1">
                <a:latin typeface="+mj-lt"/>
              </a:rPr>
              <a:t>lcd</a:t>
            </a:r>
            <a:r>
              <a:rPr lang="en-US" altLang="ko-KR" sz="1400" dirty="0">
                <a:latin typeface="+mj-lt"/>
              </a:rPr>
              <a:t> </a:t>
            </a:r>
            <a:r>
              <a:rPr lang="ko-KR" altLang="en-US" sz="1400" dirty="0">
                <a:latin typeface="+mj-lt"/>
              </a:rPr>
              <a:t>화면에 거리 출력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endParaRPr lang="ko-KR" altLang="en-US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    delay(500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}</a:t>
            </a:r>
            <a:endParaRPr lang="en-US" altLang="ko-KR" sz="1400" dirty="0">
              <a:latin typeface="+mj-lt"/>
            </a:endParaRP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 smtClean="0">
                <a:latin typeface="+mj-lt"/>
              </a:rPr>
              <a:t>    return </a:t>
            </a:r>
            <a:r>
              <a:rPr lang="en-US" altLang="ko-KR" sz="1400" dirty="0">
                <a:latin typeface="+mj-lt"/>
              </a:rPr>
              <a:t>0;</a:t>
            </a:r>
          </a:p>
          <a:p>
            <a:pPr marL="342900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sz="1400" dirty="0">
                <a:latin typeface="+mj-lt"/>
              </a:rPr>
              <a:t>}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4646"/>
              </p:ext>
            </p:extLst>
          </p:nvPr>
        </p:nvGraphicFramePr>
        <p:xfrm>
          <a:off x="1619250" y="5301208"/>
          <a:ext cx="5762625" cy="5334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gcc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-o 08_TEXTLCD_02 08_TEXTLCD_02.c          -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</a:t>
                      </a:r>
                      <a:r>
                        <a:rPr lang="en-US" sz="1000" kern="11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lwiringPiDev</a:t>
                      </a:r>
                      <a:endParaRPr lang="ko-KR" sz="1100" kern="11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6355" marR="45720" indent="139700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kern="1100" dirty="0" err="1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pi@raspberryPi</a:t>
                      </a:r>
                      <a:r>
                        <a:rPr lang="en-US" sz="1000" kern="1100" dirty="0">
                          <a:solidFill>
                            <a:srgbClr val="92D05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en-US" sz="1000" kern="1100" dirty="0">
                          <a:solidFill>
                            <a:schemeClr val="accent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~/Example $ </a:t>
                      </a:r>
                      <a:r>
                        <a:rPr lang="en-US" sz="1000" kern="11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./08_TEXTLCD_02</a:t>
                      </a:r>
                      <a:endParaRPr lang="ko-KR" sz="1100" b="1" kern="1100" dirty="0">
                        <a:effectLst/>
                        <a:latin typeface="Courier New" panose="02070309020205020404" pitchFamily="49" charset="0"/>
                        <a:ea typeface="맑은 고딕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1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en-US" altLang="ko-KR" dirty="0"/>
              <a:t>GPIO</a:t>
            </a:r>
            <a:r>
              <a:rPr lang="ko-KR" altLang="en-US" dirty="0"/>
              <a:t>를 활용한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 LCD </a:t>
            </a:r>
            <a:r>
              <a:rPr lang="ko-KR" altLang="en-US" dirty="0" smtClean="0"/>
              <a:t>제어</a:t>
            </a:r>
            <a:r>
              <a:rPr lang="ko-KR" altLang="en-US" dirty="0"/>
              <a:t> 예제</a:t>
            </a:r>
            <a:r>
              <a:rPr lang="en-US" altLang="ko-KR" dirty="0"/>
              <a:t>(2)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Text LCD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Ultrasonic</a:t>
            </a:r>
            <a:r>
              <a:rPr lang="ko-KR" altLang="en-US" dirty="0" smtClean="0"/>
              <a:t>으로부터 측정한 거리가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0"/>
          <a:stretch/>
        </p:blipFill>
        <p:spPr bwMode="auto">
          <a:xfrm>
            <a:off x="2393905" y="1988840"/>
            <a:ext cx="4356189" cy="398821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4991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5.01.12 hanback mast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6.09.12 e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2015.01.12 hanback master theme</Template>
  <TotalTime>3059</TotalTime>
  <Words>7076</Words>
  <Application>Microsoft Office PowerPoint</Application>
  <PresentationFormat>화면 슬라이드 쇼(4:3)</PresentationFormat>
  <Paragraphs>1485</Paragraphs>
  <Slides>91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91</vt:i4>
      </vt:variant>
    </vt:vector>
  </HeadingPairs>
  <TitlesOfParts>
    <vt:vector size="103" baseType="lpstr">
      <vt:lpstr>HY견고딕</vt:lpstr>
      <vt:lpstr>맑은 고딕</vt:lpstr>
      <vt:lpstr>휴먼모음T</vt:lpstr>
      <vt:lpstr>Arial</vt:lpstr>
      <vt:lpstr>Calibri</vt:lpstr>
      <vt:lpstr>Cambria Math</vt:lpstr>
      <vt:lpstr>Courier New</vt:lpstr>
      <vt:lpstr>Times New Roman</vt:lpstr>
      <vt:lpstr>Wingdings</vt:lpstr>
      <vt:lpstr>2015.01.12 hanback master theme</vt:lpstr>
      <vt:lpstr>2016.09.12 edge theme</vt:lpstr>
      <vt:lpstr>바인드소프트</vt:lpstr>
      <vt:lpstr>Gpio를 활용한 예제 및 실습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  <vt:lpstr>GPIO를 활용한 제어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Sugil</cp:lastModifiedBy>
  <cp:revision>257</cp:revision>
  <dcterms:created xsi:type="dcterms:W3CDTF">2006-10-05T04:04:58Z</dcterms:created>
  <dcterms:modified xsi:type="dcterms:W3CDTF">2023-05-02T19:32:57Z</dcterms:modified>
</cp:coreProperties>
</file>